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8"/>
  </p:notesMasterIdLst>
  <p:sldIdLst>
    <p:sldId id="301" r:id="rId2"/>
    <p:sldId id="304" r:id="rId3"/>
    <p:sldId id="499" r:id="rId4"/>
    <p:sldId id="323" r:id="rId5"/>
    <p:sldId id="305" r:id="rId6"/>
    <p:sldId id="306" r:id="rId7"/>
    <p:sldId id="492" r:id="rId8"/>
    <p:sldId id="307" r:id="rId9"/>
    <p:sldId id="474" r:id="rId10"/>
    <p:sldId id="308" r:id="rId11"/>
    <p:sldId id="459" r:id="rId12"/>
    <p:sldId id="491" r:id="rId13"/>
    <p:sldId id="461" r:id="rId14"/>
    <p:sldId id="462" r:id="rId15"/>
    <p:sldId id="463" r:id="rId16"/>
    <p:sldId id="464" r:id="rId17"/>
    <p:sldId id="494" r:id="rId18"/>
    <p:sldId id="465" r:id="rId19"/>
    <p:sldId id="466" r:id="rId20"/>
    <p:sldId id="496" r:id="rId21"/>
    <p:sldId id="469" r:id="rId22"/>
    <p:sldId id="470" r:id="rId23"/>
    <p:sldId id="467" r:id="rId24"/>
    <p:sldId id="442" r:id="rId25"/>
    <p:sldId id="443" r:id="rId26"/>
    <p:sldId id="444" r:id="rId27"/>
    <p:sldId id="454" r:id="rId28"/>
    <p:sldId id="422" r:id="rId29"/>
    <p:sldId id="423" r:id="rId30"/>
    <p:sldId id="424" r:id="rId31"/>
    <p:sldId id="478" r:id="rId32"/>
    <p:sldId id="483" r:id="rId33"/>
    <p:sldId id="367" r:id="rId34"/>
    <p:sldId id="495" r:id="rId35"/>
    <p:sldId id="371" r:id="rId36"/>
    <p:sldId id="497" r:id="rId37"/>
    <p:sldId id="311" r:id="rId38"/>
    <p:sldId id="418" r:id="rId39"/>
    <p:sldId id="378" r:id="rId40"/>
    <p:sldId id="379" r:id="rId41"/>
    <p:sldId id="380" r:id="rId42"/>
    <p:sldId id="381" r:id="rId43"/>
    <p:sldId id="382" r:id="rId44"/>
    <p:sldId id="383" r:id="rId45"/>
    <p:sldId id="384" r:id="rId46"/>
    <p:sldId id="385" r:id="rId47"/>
    <p:sldId id="386" r:id="rId48"/>
    <p:sldId id="387" r:id="rId49"/>
    <p:sldId id="388" r:id="rId50"/>
    <p:sldId id="455" r:id="rId51"/>
    <p:sldId id="419" r:id="rId52"/>
    <p:sldId id="420" r:id="rId53"/>
    <p:sldId id="421" r:id="rId54"/>
    <p:sldId id="476" r:id="rId55"/>
    <p:sldId id="456" r:id="rId56"/>
    <p:sldId id="479" r:id="rId57"/>
    <p:sldId id="481" r:id="rId58"/>
    <p:sldId id="480" r:id="rId59"/>
    <p:sldId id="482" r:id="rId60"/>
    <p:sldId id="372" r:id="rId61"/>
    <p:sldId id="373" r:id="rId62"/>
    <p:sldId id="375" r:id="rId63"/>
    <p:sldId id="376" r:id="rId64"/>
    <p:sldId id="377" r:id="rId65"/>
    <p:sldId id="498" r:id="rId66"/>
    <p:sldId id="431" r:id="rId67"/>
    <p:sldId id="432" r:id="rId68"/>
    <p:sldId id="433" r:id="rId69"/>
    <p:sldId id="434" r:id="rId70"/>
    <p:sldId id="435" r:id="rId71"/>
    <p:sldId id="436" r:id="rId72"/>
    <p:sldId id="437" r:id="rId73"/>
    <p:sldId id="438" r:id="rId74"/>
    <p:sldId id="439" r:id="rId75"/>
    <p:sldId id="440" r:id="rId76"/>
    <p:sldId id="441" r:id="rId77"/>
    <p:sldId id="457" r:id="rId78"/>
    <p:sldId id="445" r:id="rId79"/>
    <p:sldId id="446" r:id="rId80"/>
    <p:sldId id="309" r:id="rId81"/>
    <p:sldId id="447" r:id="rId82"/>
    <p:sldId id="477" r:id="rId83"/>
    <p:sldId id="448" r:id="rId84"/>
    <p:sldId id="449" r:id="rId85"/>
    <p:sldId id="450" r:id="rId86"/>
    <p:sldId id="451" r:id="rId87"/>
    <p:sldId id="452" r:id="rId88"/>
    <p:sldId id="453" r:id="rId89"/>
    <p:sldId id="417" r:id="rId90"/>
    <p:sldId id="493" r:id="rId91"/>
    <p:sldId id="310" r:id="rId92"/>
    <p:sldId id="399" r:id="rId93"/>
    <p:sldId id="458" r:id="rId94"/>
    <p:sldId id="400" r:id="rId95"/>
    <p:sldId id="401" r:id="rId96"/>
    <p:sldId id="486" r:id="rId97"/>
    <p:sldId id="487" r:id="rId98"/>
    <p:sldId id="488" r:id="rId99"/>
    <p:sldId id="489" r:id="rId100"/>
    <p:sldId id="490" r:id="rId101"/>
    <p:sldId id="485" r:id="rId102"/>
    <p:sldId id="402" r:id="rId103"/>
    <p:sldId id="403" r:id="rId104"/>
    <p:sldId id="404" r:id="rId105"/>
    <p:sldId id="405" r:id="rId106"/>
    <p:sldId id="406" r:id="rId107"/>
    <p:sldId id="407" r:id="rId108"/>
    <p:sldId id="408" r:id="rId109"/>
    <p:sldId id="409" r:id="rId110"/>
    <p:sldId id="410" r:id="rId111"/>
    <p:sldId id="411" r:id="rId112"/>
    <p:sldId id="484" r:id="rId113"/>
    <p:sldId id="460" r:id="rId114"/>
    <p:sldId id="471" r:id="rId115"/>
    <p:sldId id="473" r:id="rId116"/>
    <p:sldId id="472" r:id="rId1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21" autoAdjust="0"/>
    <p:restoredTop sz="92634" autoAdjust="0"/>
  </p:normalViewPr>
  <p:slideViewPr>
    <p:cSldViewPr snapToGrid="0">
      <p:cViewPr varScale="1">
        <p:scale>
          <a:sx n="67" d="100"/>
          <a:sy n="67" d="100"/>
        </p:scale>
        <p:origin x="84" y="43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34</a:t>
            </a:fld>
            <a:endParaRPr lang="en-US"/>
          </a:p>
        </p:txBody>
      </p:sp>
    </p:spTree>
    <p:extLst>
      <p:ext uri="{BB962C8B-B14F-4D97-AF65-F5344CB8AC3E}">
        <p14:creationId xmlns:p14="http://schemas.microsoft.com/office/powerpoint/2010/main" val="2080944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49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6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247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private </a:t>
            </a:r>
            <a:r>
              <a:rPr lang="en-US" dirty="0" err="1"/>
              <a:t>ip</a:t>
            </a:r>
            <a:r>
              <a:rPr lang="en-US" dirty="0"/>
              <a:t> address for AWS Glue to access S3 data without exposing to the public</a:t>
            </a:r>
          </a:p>
        </p:txBody>
      </p:sp>
      <p:sp>
        <p:nvSpPr>
          <p:cNvPr id="4" name="Slide Number Placeholder 3"/>
          <p:cNvSpPr>
            <a:spLocks noGrp="1"/>
          </p:cNvSpPr>
          <p:nvPr>
            <p:ph type="sldNum" sz="quarter" idx="10"/>
          </p:nvPr>
        </p:nvSpPr>
        <p:spPr/>
        <p:txBody>
          <a:bodyPr/>
          <a:lstStyle/>
          <a:p>
            <a:fld id="{DC1FB0F6-3E2E-43E7-86F7-EE928AF881A6}" type="slidenum">
              <a:rPr lang="en-US" smtClean="0"/>
              <a:t>56</a:t>
            </a:fld>
            <a:endParaRPr lang="en-US"/>
          </a:p>
        </p:txBody>
      </p:sp>
    </p:spTree>
    <p:extLst>
      <p:ext uri="{BB962C8B-B14F-4D97-AF65-F5344CB8AC3E}">
        <p14:creationId xmlns:p14="http://schemas.microsoft.com/office/powerpoint/2010/main" val="2180252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begin, we need to setup a connection to Redshift with Glue.</a:t>
            </a:r>
            <a:r>
              <a:rPr lang="en-US" dirty="0"/>
              <a:t> Reminder Redshift is a </a:t>
            </a:r>
            <a:r>
              <a:rPr lang="en-US" dirty="0" err="1"/>
              <a:t>datawarehouse</a:t>
            </a:r>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60</a:t>
            </a:fld>
            <a:endParaRPr lang="en-US"/>
          </a:p>
        </p:txBody>
      </p:sp>
    </p:spTree>
    <p:extLst>
      <p:ext uri="{BB962C8B-B14F-4D97-AF65-F5344CB8AC3E}">
        <p14:creationId xmlns:p14="http://schemas.microsoft.com/office/powerpoint/2010/main" val="2480757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Timeout set to about 2 days initially</a:t>
            </a:r>
          </a:p>
        </p:txBody>
      </p:sp>
      <p:sp>
        <p:nvSpPr>
          <p:cNvPr id="4" name="Slide Number Placeholder 3"/>
          <p:cNvSpPr>
            <a:spLocks noGrp="1"/>
          </p:cNvSpPr>
          <p:nvPr>
            <p:ph type="sldNum" sz="quarter" idx="10"/>
          </p:nvPr>
        </p:nvSpPr>
        <p:spPr/>
        <p:txBody>
          <a:bodyPr/>
          <a:lstStyle/>
          <a:p>
            <a:fld id="{DC1FB0F6-3E2E-43E7-86F7-EE928AF881A6}" type="slidenum">
              <a:rPr lang="en-US" smtClean="0"/>
              <a:t>68</a:t>
            </a:fld>
            <a:endParaRPr lang="en-US"/>
          </a:p>
        </p:txBody>
      </p:sp>
    </p:spTree>
    <p:extLst>
      <p:ext uri="{BB962C8B-B14F-4D97-AF65-F5344CB8AC3E}">
        <p14:creationId xmlns:p14="http://schemas.microsoft.com/office/powerpoint/2010/main" val="3300803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Redshift connection setup before</a:t>
            </a:r>
          </a:p>
        </p:txBody>
      </p:sp>
      <p:sp>
        <p:nvSpPr>
          <p:cNvPr id="4" name="Slide Number Placeholder 3"/>
          <p:cNvSpPr>
            <a:spLocks noGrp="1"/>
          </p:cNvSpPr>
          <p:nvPr>
            <p:ph type="sldNum" sz="quarter" idx="10"/>
          </p:nvPr>
        </p:nvSpPr>
        <p:spPr/>
        <p:txBody>
          <a:bodyPr/>
          <a:lstStyle/>
          <a:p>
            <a:fld id="{DC1FB0F6-3E2E-43E7-86F7-EE928AF881A6}" type="slidenum">
              <a:rPr lang="en-US" smtClean="0"/>
              <a:t>69</a:t>
            </a:fld>
            <a:endParaRPr lang="en-US"/>
          </a:p>
        </p:txBody>
      </p:sp>
    </p:spTree>
    <p:extLst>
      <p:ext uri="{BB962C8B-B14F-4D97-AF65-F5344CB8AC3E}">
        <p14:creationId xmlns:p14="http://schemas.microsoft.com/office/powerpoint/2010/main" val="861378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code all comes pre-generated with the “empty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Glue uses </a:t>
            </a:r>
            <a:r>
              <a:rPr lang="en-US" dirty="0" err="1"/>
              <a:t>PySpark</a:t>
            </a:r>
            <a:r>
              <a:rPr lang="en-US" dirty="0"/>
              <a:t> which is python for Apache Spark. Spark is an analytics engine for large scale data processing.</a:t>
            </a:r>
          </a:p>
        </p:txBody>
      </p:sp>
      <p:sp>
        <p:nvSpPr>
          <p:cNvPr id="4" name="Slide Number Placeholder 3"/>
          <p:cNvSpPr>
            <a:spLocks noGrp="1"/>
          </p:cNvSpPr>
          <p:nvPr>
            <p:ph type="sldNum" sz="quarter" idx="10"/>
          </p:nvPr>
        </p:nvSpPr>
        <p:spPr/>
        <p:txBody>
          <a:bodyPr/>
          <a:lstStyle/>
          <a:p>
            <a:fld id="{DC1FB0F6-3E2E-43E7-86F7-EE928AF881A6}" type="slidenum">
              <a:rPr lang="en-US" smtClean="0"/>
              <a:t>71</a:t>
            </a:fld>
            <a:endParaRPr lang="en-US"/>
          </a:p>
        </p:txBody>
      </p:sp>
    </p:spTree>
    <p:extLst>
      <p:ext uri="{BB962C8B-B14F-4D97-AF65-F5344CB8AC3E}">
        <p14:creationId xmlns:p14="http://schemas.microsoft.com/office/powerpoint/2010/main" val="872364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72</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a:t>
            </a:fld>
            <a:endParaRPr lang="en-US"/>
          </a:p>
        </p:txBody>
      </p:sp>
    </p:spTree>
    <p:extLst>
      <p:ext uri="{BB962C8B-B14F-4D97-AF65-F5344CB8AC3E}">
        <p14:creationId xmlns:p14="http://schemas.microsoft.com/office/powerpoint/2010/main" val="1454992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Frame is Glue’s version of a table. It is designed to work with Spark’s Data Frame, which is Spark’s version of a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73</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Glue Dynamic Frame, </a:t>
            </a:r>
            <a:r>
              <a:rPr lang="en-US" dirty="0" err="1"/>
              <a:t>Pyspark</a:t>
            </a:r>
            <a:r>
              <a:rPr lang="en-US" dirty="0"/>
              <a:t> Data Frame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Dynamic Frame is Glue’s version of a table. It is designed to work with Spark’s Data Frame, which is Spark’s version of a table.</a:t>
            </a:r>
          </a:p>
          <a:p>
            <a:endParaRPr lang="en-US" dirty="0"/>
          </a:p>
          <a:p>
            <a:r>
              <a:rPr lang="en-US" dirty="0"/>
              <a:t>Transformations: </a:t>
            </a:r>
          </a:p>
          <a:p>
            <a:r>
              <a:rPr lang="en-US" dirty="0"/>
              <a:t>“quarter” column is using a split to remove the year from the quarter column which initially has “quarter year”</a:t>
            </a:r>
          </a:p>
          <a:p>
            <a:endParaRPr lang="en-US" dirty="0"/>
          </a:p>
          <a:p>
            <a:r>
              <a:rPr lang="en-US" dirty="0"/>
              <a:t>Creating “profit“ column with a calculation of “revenue” multiplied with “</a:t>
            </a:r>
            <a:r>
              <a:rPr lang="en-US" dirty="0" err="1"/>
              <a:t>gross_margin</a:t>
            </a:r>
            <a:r>
              <a:rPr lang="en-US" dirty="0"/>
              <a:t>”</a:t>
            </a:r>
          </a:p>
          <a:p>
            <a:r>
              <a:rPr lang="en-US" dirty="0"/>
              <a:t>Creating “timestamp” column with current date</a:t>
            </a:r>
          </a:p>
        </p:txBody>
      </p:sp>
      <p:sp>
        <p:nvSpPr>
          <p:cNvPr id="4" name="Slide Number Placeholder 3"/>
          <p:cNvSpPr>
            <a:spLocks noGrp="1"/>
          </p:cNvSpPr>
          <p:nvPr>
            <p:ph type="sldNum" sz="quarter" idx="10"/>
          </p:nvPr>
        </p:nvSpPr>
        <p:spPr/>
        <p:txBody>
          <a:bodyPr/>
          <a:lstStyle/>
          <a:p>
            <a:fld id="{DC1FB0F6-3E2E-43E7-86F7-EE928AF881A6}" type="slidenum">
              <a:rPr lang="en-US" smtClean="0"/>
              <a:t>74</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out AWS Glue Data in the Dynamic Frame to columns in Redshift</a:t>
            </a:r>
          </a:p>
          <a:p>
            <a:r>
              <a:rPr lang="en-US" dirty="0"/>
              <a:t>Column name and type in Glue maps out to what column name and type will be in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75</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datasink</a:t>
            </a:r>
            <a:r>
              <a:rPr lang="en-US" dirty="0"/>
              <a:t> to connect with Redshift and load the data</a:t>
            </a:r>
          </a:p>
          <a:p>
            <a:r>
              <a:rPr lang="en-US" dirty="0"/>
              <a:t>Using parameters set from before to connect to the correct Redshift database, schema and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76</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66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466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60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98</a:t>
            </a:fld>
            <a:endParaRPr lang="en-US"/>
          </a:p>
        </p:txBody>
      </p:sp>
    </p:spTree>
    <p:extLst>
      <p:ext uri="{BB962C8B-B14F-4D97-AF65-F5344CB8AC3E}">
        <p14:creationId xmlns:p14="http://schemas.microsoft.com/office/powerpoint/2010/main" val="1477054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t>
            </a:r>
            <a:r>
              <a:rPr lang="en-US" dirty="0" err="1"/>
              <a:t>gonna</a:t>
            </a:r>
            <a:r>
              <a:rPr lang="en-US" dirty="0"/>
              <a:t> talk through it, I'll give you time to do everything at the end </a:t>
            </a:r>
          </a:p>
        </p:txBody>
      </p:sp>
      <p:sp>
        <p:nvSpPr>
          <p:cNvPr id="4" name="Slide Number Placeholder 3"/>
          <p:cNvSpPr>
            <a:spLocks noGrp="1"/>
          </p:cNvSpPr>
          <p:nvPr>
            <p:ph type="sldNum" sz="quarter" idx="10"/>
          </p:nvPr>
        </p:nvSpPr>
        <p:spPr/>
        <p:txBody>
          <a:bodyPr/>
          <a:lstStyle/>
          <a:p>
            <a:fld id="{DC1FB0F6-3E2E-43E7-86F7-EE928AF881A6}" type="slidenum">
              <a:rPr lang="en-US" smtClean="0"/>
              <a:t>11</a:t>
            </a:fld>
            <a:endParaRPr lang="en-US"/>
          </a:p>
        </p:txBody>
      </p:sp>
    </p:spTree>
    <p:extLst>
      <p:ext uri="{BB962C8B-B14F-4D97-AF65-F5344CB8AC3E}">
        <p14:creationId xmlns:p14="http://schemas.microsoft.com/office/powerpoint/2010/main" val="3386689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355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85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33</a:t>
            </a:fld>
            <a:endParaRPr lang="en-US"/>
          </a:p>
        </p:txBody>
      </p:sp>
    </p:spTree>
    <p:extLst>
      <p:ext uri="{BB962C8B-B14F-4D97-AF65-F5344CB8AC3E}">
        <p14:creationId xmlns:p14="http://schemas.microsoft.com/office/powerpoint/2010/main" val="238131130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8/21/2018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8/21/2018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8/21/2018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8/21/2018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docs.aws.amazon.com/redshift/latest/mgmt/configure-jdbc-connection.html#download-jdbc-driver" TargetMode="External"/><Relationship Id="rId5" Type="http://schemas.openxmlformats.org/officeDocument/2006/relationships/hyperlink" Target="https://www.sql-workbench.eu/" TargetMode="External"/><Relationship Id="rId4" Type="http://schemas.openxmlformats.org/officeDocument/2006/relationships/hyperlink" Target="https://github.com/jackdsilverman/aws-glue-tutorial.git"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jpeg"/></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91.PNG"/><Relationship Id="rId4" Type="http://schemas.openxmlformats.org/officeDocument/2006/relationships/image" Target="../media/image90.PNG"/></Relationships>
</file>

<file path=ppt/slides/_rels/slide8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a:br>
            <a:r>
              <a:rPr lang="en-US"/>
              <a:t> </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39E3E83-F9C5-40CF-BFCC-633F4BF40E44}"/>
              </a:ext>
            </a:extLst>
          </p:cNvPr>
          <p:cNvSpPr txBox="1"/>
          <p:nvPr/>
        </p:nvSpPr>
        <p:spPr>
          <a:xfrm>
            <a:off x="8156350" y="484632"/>
            <a:ext cx="3544035" cy="1609344"/>
          </a:xfrm>
          <a:prstGeom prst="rect">
            <a:avLst/>
          </a:prstGeom>
          <a:ln>
            <a:noFill/>
          </a:ln>
        </p:spPr>
        <p:txBody>
          <a:bodyPr vert="horz" lIns="91440" tIns="45720" rIns="91440" bIns="45720" rtlCol="0" anchor="ctr">
            <a:normAutofit/>
          </a:bodyPr>
          <a:lstStyle/>
          <a:p>
            <a:pPr defTabSz="914400">
              <a:lnSpc>
                <a:spcPct val="90000"/>
              </a:lnSpc>
              <a:spcBef>
                <a:spcPct val="0"/>
              </a:spcBef>
              <a:spcAft>
                <a:spcPts val="600"/>
              </a:spcAft>
            </a:pPr>
            <a:r>
              <a:rPr lang="en-US" sz="3200" cap="all">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rPr>
              <a:t>Glue Tutorial Overview</a:t>
            </a:r>
          </a:p>
        </p:txBody>
      </p:sp>
      <p:pic>
        <p:nvPicPr>
          <p:cNvPr id="8" name="Picture 7">
            <a:extLst>
              <a:ext uri="{FF2B5EF4-FFF2-40B4-BE49-F238E27FC236}">
                <a16:creationId xmlns:a16="http://schemas.microsoft.com/office/drawing/2014/main" id="{115B4656-722A-4B12-858F-56AB8481D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999" y="1868414"/>
            <a:ext cx="6882269" cy="3131432"/>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8156351" y="2121408"/>
            <a:ext cx="3544034" cy="4050792"/>
          </a:xfrm>
        </p:spPr>
        <p:txBody>
          <a:bodyPr vert="horz" lIns="91440" tIns="45720" rIns="91440" bIns="45720" rtlCol="0">
            <a:normAutofit/>
          </a:bodyPr>
          <a:lstStyle/>
          <a:p>
            <a:r>
              <a:rPr lang="en-US" sz="1600"/>
              <a:t>Setup Redshift Cluster</a:t>
            </a:r>
          </a:p>
          <a:p>
            <a:r>
              <a:rPr lang="en-US" sz="1600"/>
              <a:t>S3 bucket for storing the file</a:t>
            </a:r>
          </a:p>
          <a:p>
            <a:r>
              <a:rPr lang="en-US" sz="1600"/>
              <a:t>Athena table to access data in file</a:t>
            </a:r>
          </a:p>
          <a:p>
            <a:r>
              <a:rPr lang="en-US" sz="1600"/>
              <a:t>Glue connection</a:t>
            </a:r>
          </a:p>
          <a:p>
            <a:r>
              <a:rPr lang="en-US" sz="1600"/>
              <a:t>Glue job</a:t>
            </a:r>
          </a:p>
          <a:p>
            <a:r>
              <a:rPr lang="en-US" sz="1600"/>
              <a:t>Redshift connection</a:t>
            </a:r>
          </a:p>
          <a:p>
            <a:r>
              <a:rPr lang="en-US" sz="1600"/>
              <a:t>Redshift tables</a:t>
            </a:r>
          </a:p>
          <a:p>
            <a:r>
              <a:rPr lang="en-US" sz="1600"/>
              <a:t>Run Glue job</a:t>
            </a:r>
          </a:p>
          <a:p>
            <a:r>
              <a:rPr lang="en-US" sz="1600"/>
              <a:t>QuickSight</a:t>
            </a:r>
          </a:p>
          <a:p>
            <a:endParaRPr lang="en-US" sz="1600"/>
          </a:p>
        </p:txBody>
      </p:sp>
      <p:grpSp>
        <p:nvGrpSpPr>
          <p:cNvPr id="15" name="Group 1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5335534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6997643-D341-4DB1-9C50-9CFE099680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53167" y="1162577"/>
            <a:ext cx="5132653" cy="5458265"/>
          </a:xfrm>
          <a:ln>
            <a:solidFill>
              <a:schemeClr val="tx1"/>
            </a:solidFill>
          </a:ln>
        </p:spPr>
      </p:pic>
      <p:cxnSp>
        <p:nvCxnSpPr>
          <p:cNvPr id="12" name="Straight Arrow Connector 11">
            <a:extLst>
              <a:ext uri="{FF2B5EF4-FFF2-40B4-BE49-F238E27FC236}">
                <a16:creationId xmlns:a16="http://schemas.microsoft.com/office/drawing/2014/main" id="{EC02C586-7632-4F5E-9F5E-716726B85CC8}"/>
              </a:ext>
            </a:extLst>
          </p:cNvPr>
          <p:cNvCxnSpPr>
            <a:cxnSpLocks/>
            <a:stCxn id="33" idx="3"/>
          </p:cNvCxnSpPr>
          <p:nvPr/>
        </p:nvCxnSpPr>
        <p:spPr>
          <a:xfrm flipV="1">
            <a:off x="3480022" y="3921345"/>
            <a:ext cx="2700061"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DB329D-3503-43E9-9A9C-B941F9536A1F}"/>
              </a:ext>
            </a:extLst>
          </p:cNvPr>
          <p:cNvCxnSpPr>
            <a:cxnSpLocks/>
            <a:stCxn id="27" idx="3"/>
          </p:cNvCxnSpPr>
          <p:nvPr/>
        </p:nvCxnSpPr>
        <p:spPr>
          <a:xfrm>
            <a:off x="3480022" y="3225917"/>
            <a:ext cx="2700061"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1068-0085-4DB0-AED3-A154246D4EB5}"/>
              </a:ext>
            </a:extLst>
          </p:cNvPr>
          <p:cNvCxnSpPr>
            <a:cxnSpLocks/>
            <a:stCxn id="25" idx="3"/>
          </p:cNvCxnSpPr>
          <p:nvPr/>
        </p:nvCxnSpPr>
        <p:spPr>
          <a:xfrm>
            <a:off x="4162097" y="2028019"/>
            <a:ext cx="2017986" cy="1266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31D979-4625-4301-94A9-C5A9EFDA634E}"/>
              </a:ext>
            </a:extLst>
          </p:cNvPr>
          <p:cNvSpPr txBox="1"/>
          <p:nvPr/>
        </p:nvSpPr>
        <p:spPr>
          <a:xfrm>
            <a:off x="435737" y="1797186"/>
            <a:ext cx="3726360" cy="461665"/>
          </a:xfrm>
          <a:prstGeom prst="rect">
            <a:avLst/>
          </a:prstGeom>
          <a:noFill/>
        </p:spPr>
        <p:txBody>
          <a:bodyPr wrap="square" rtlCol="0">
            <a:spAutoFit/>
          </a:bodyPr>
          <a:lstStyle/>
          <a:p>
            <a:r>
              <a:rPr lang="en-US" sz="2400" dirty="0">
                <a:solidFill>
                  <a:srgbClr val="FF0000"/>
                </a:solidFill>
              </a:rPr>
              <a:t>Give you data set a name</a:t>
            </a:r>
          </a:p>
        </p:txBody>
      </p:sp>
      <p:sp>
        <p:nvSpPr>
          <p:cNvPr id="27" name="TextBox 26">
            <a:extLst>
              <a:ext uri="{FF2B5EF4-FFF2-40B4-BE49-F238E27FC236}">
                <a16:creationId xmlns:a16="http://schemas.microsoft.com/office/drawing/2014/main" id="{5114ACE5-25AA-4B7B-BB43-F95CFC8E64DB}"/>
              </a:ext>
            </a:extLst>
          </p:cNvPr>
          <p:cNvSpPr txBox="1"/>
          <p:nvPr/>
        </p:nvSpPr>
        <p:spPr>
          <a:xfrm>
            <a:off x="435737" y="2625752"/>
            <a:ext cx="3044285"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31" name="Straight Arrow Connector 30">
            <a:extLst>
              <a:ext uri="{FF2B5EF4-FFF2-40B4-BE49-F238E27FC236}">
                <a16:creationId xmlns:a16="http://schemas.microsoft.com/office/drawing/2014/main" id="{4B12E9A4-7449-4D8F-9FB2-075623485EEC}"/>
              </a:ext>
            </a:extLst>
          </p:cNvPr>
          <p:cNvCxnSpPr>
            <a:cxnSpLocks/>
            <a:stCxn id="33" idx="3"/>
          </p:cNvCxnSpPr>
          <p:nvPr/>
        </p:nvCxnSpPr>
        <p:spPr>
          <a:xfrm flipV="1">
            <a:off x="3480022" y="4544071"/>
            <a:ext cx="2742103"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9ACFDC5-09B4-46BD-8C3D-A7CC1FAB4E81}"/>
              </a:ext>
            </a:extLst>
          </p:cNvPr>
          <p:cNvSpPr txBox="1"/>
          <p:nvPr/>
        </p:nvSpPr>
        <p:spPr>
          <a:xfrm>
            <a:off x="435737" y="4183610"/>
            <a:ext cx="3044285"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36" name="Straight Arrow Connector 35">
            <a:extLst>
              <a:ext uri="{FF2B5EF4-FFF2-40B4-BE49-F238E27FC236}">
                <a16:creationId xmlns:a16="http://schemas.microsoft.com/office/drawing/2014/main" id="{125AC2FD-ACE7-4A55-A4DB-2720CB422972}"/>
              </a:ext>
            </a:extLst>
          </p:cNvPr>
          <p:cNvCxnSpPr>
            <a:cxnSpLocks/>
            <a:stCxn id="33" idx="3"/>
          </p:cNvCxnSpPr>
          <p:nvPr/>
        </p:nvCxnSpPr>
        <p:spPr>
          <a:xfrm>
            <a:off x="3480022" y="4783775"/>
            <a:ext cx="2742103"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90355E-14D4-4845-A9DB-1C490350986B}"/>
              </a:ext>
            </a:extLst>
          </p:cNvPr>
          <p:cNvCxnSpPr>
            <a:cxnSpLocks/>
            <a:stCxn id="33" idx="3"/>
          </p:cNvCxnSpPr>
          <p:nvPr/>
        </p:nvCxnSpPr>
        <p:spPr>
          <a:xfrm>
            <a:off x="3480022" y="4783775"/>
            <a:ext cx="2742103"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08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P spid="3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a:ln>
            <a:solidFill>
              <a:schemeClr val="tx1"/>
            </a:solidFill>
          </a:ln>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3350289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6800" y="2190564"/>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334582" y="1581307"/>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53211" y="2448018"/>
            <a:ext cx="1154096" cy="354423"/>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3"/>
          <a:stretch>
            <a:fillRect/>
          </a:stretch>
        </p:blipFill>
        <p:spPr>
          <a:xfrm>
            <a:off x="10363200" y="490118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Setup AWS Account</a:t>
            </a:r>
          </a:p>
          <a:p>
            <a:pPr lvl="1"/>
            <a:r>
              <a:rPr lang="en-US" sz="2000" dirty="0"/>
              <a:t>Clone or save git repository </a:t>
            </a:r>
            <a:r>
              <a:rPr lang="en-US" sz="2000" dirty="0">
                <a:hlinkClick r:id="rId4"/>
              </a:rPr>
              <a:t>https://github.com/jackdsilverman/aws-glue-tutorial.git</a:t>
            </a:r>
            <a:endParaRPr lang="en-US" sz="2000" dirty="0"/>
          </a:p>
          <a:p>
            <a:pPr lvl="1"/>
            <a:r>
              <a:rPr lang="en-US" sz="2000" dirty="0"/>
              <a:t>download SQL Workbench/j </a:t>
            </a:r>
            <a:r>
              <a:rPr lang="en-US" sz="2000" dirty="0">
                <a:hlinkClick r:id="rId5"/>
              </a:rPr>
              <a:t>https://www.sql-workbench.eu/</a:t>
            </a:r>
            <a:endParaRPr lang="en-US" sz="2000" dirty="0"/>
          </a:p>
          <a:p>
            <a:pPr lvl="1"/>
            <a:r>
              <a:rPr lang="en-US" sz="2000" dirty="0"/>
              <a:t>download Redshift JDBC driver </a:t>
            </a:r>
            <a:r>
              <a:rPr lang="en-US" sz="2000" dirty="0">
                <a:hlinkClick r:id="rId6"/>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2089615" y="2149994"/>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1929583" y="1561022"/>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708146" y="4025491"/>
            <a:ext cx="1404767" cy="41990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750188" y="2258851"/>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272013" y="1615450"/>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8118259" y="4966153"/>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4483425"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4638170"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2" name="Rectangle 1">
            <a:extLst>
              <a:ext uri="{FF2B5EF4-FFF2-40B4-BE49-F238E27FC236}">
                <a16:creationId xmlns:a16="http://schemas.microsoft.com/office/drawing/2014/main" id="{92C9617F-E6C8-4783-8C1C-20712EE2BC8A}"/>
              </a:ext>
            </a:extLst>
          </p:cNvPr>
          <p:cNvSpPr/>
          <p:nvPr/>
        </p:nvSpPr>
        <p:spPr>
          <a:xfrm>
            <a:off x="4468384" y="3077121"/>
            <a:ext cx="4357082" cy="2391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587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812895" cy="4050792"/>
          </a:xfrm>
        </p:spPr>
        <p:txBody>
          <a:bodyPr/>
          <a:lstStyle/>
          <a:p>
            <a:pPr lvl="1"/>
            <a:r>
              <a:rPr lang="en-US" sz="2600" dirty="0"/>
              <a:t>Create </a:t>
            </a:r>
            <a:r>
              <a:rPr lang="en-US" sz="2600" dirty="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6</a:t>
            </a:r>
          </a:p>
        </p:txBody>
      </p:sp>
    </p:spTree>
    <p:extLst>
      <p:ext uri="{BB962C8B-B14F-4D97-AF65-F5344CB8AC3E}">
        <p14:creationId xmlns:p14="http://schemas.microsoft.com/office/powerpoint/2010/main" val="5567783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pic>
        <p:nvPicPr>
          <p:cNvPr id="6" name="Picture 5">
            <a:extLst>
              <a:ext uri="{FF2B5EF4-FFF2-40B4-BE49-F238E27FC236}">
                <a16:creationId xmlns:a16="http://schemas.microsoft.com/office/drawing/2014/main" id="{F98C86F7-CF28-4B72-A69A-43EA65468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Tree>
    <p:extLst>
      <p:ext uri="{BB962C8B-B14F-4D97-AF65-F5344CB8AC3E}">
        <p14:creationId xmlns:p14="http://schemas.microsoft.com/office/powerpoint/2010/main" val="11243995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Conclusion</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3970318"/>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solidFill>
                  <a:srgbClr val="FF0000"/>
                </a:solidFill>
              </a:rPr>
              <a:t>	</a:t>
            </a:r>
            <a:r>
              <a:rPr lang="en-US" sz="2400" dirty="0" err="1">
                <a:solidFill>
                  <a:srgbClr val="FF0000"/>
                </a:solidFill>
              </a:rPr>
              <a:t>QuickSight</a:t>
            </a:r>
            <a:r>
              <a:rPr lang="en-US" sz="2400" dirty="0">
                <a:solidFill>
                  <a:srgbClr val="FF0000"/>
                </a:solidFill>
              </a:rPr>
              <a:t> Account *</a:t>
            </a:r>
          </a:p>
          <a:p>
            <a:r>
              <a:rPr lang="en-US" sz="2400" dirty="0"/>
              <a:t>	Glue Job</a:t>
            </a:r>
          </a:p>
          <a:p>
            <a:r>
              <a:rPr lang="en-US" sz="2400" dirty="0"/>
              <a:t>	Glue Database</a:t>
            </a:r>
          </a:p>
          <a:p>
            <a:r>
              <a:rPr lang="en-US" sz="2400" dirty="0"/>
              <a:t>	Glue Table</a:t>
            </a:r>
          </a:p>
          <a:p>
            <a:r>
              <a:rPr lang="en-US" sz="2400" dirty="0"/>
              <a:t>	Glue Connection</a:t>
            </a:r>
          </a:p>
          <a:p>
            <a:r>
              <a:rPr lang="en-US" sz="2400" dirty="0"/>
              <a:t>		</a:t>
            </a:r>
          </a:p>
          <a:p>
            <a:r>
              <a:rPr lang="en-US" dirty="0"/>
              <a:t>	</a:t>
            </a:r>
          </a:p>
          <a:p>
            <a:r>
              <a:rPr lang="en-US" dirty="0">
                <a:solidFill>
                  <a:srgbClr val="FF0000"/>
                </a:solidFill>
              </a:rPr>
              <a:t>*</a:t>
            </a:r>
            <a:r>
              <a:rPr lang="en-US" dirty="0"/>
              <a:t> </a:t>
            </a:r>
            <a:r>
              <a:rPr lang="en-US" dirty="0">
                <a:solidFill>
                  <a:srgbClr val="FF0000"/>
                </a:solidFill>
              </a:rPr>
              <a:t>These services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2660589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94541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9" name="Picture 8">
            <a:extLst>
              <a:ext uri="{FF2B5EF4-FFF2-40B4-BE49-F238E27FC236}">
                <a16:creationId xmlns:a16="http://schemas.microsoft.com/office/drawing/2014/main" id="{7D884A71-C816-44B4-BD19-5574F244FEA5}"/>
              </a:ext>
            </a:extLst>
          </p:cNvPr>
          <p:cNvPicPr>
            <a:picLocks noChangeAspect="1"/>
          </p:cNvPicPr>
          <p:nvPr/>
        </p:nvPicPr>
        <p:blipFill>
          <a:blip r:embed="rId2"/>
          <a:stretch>
            <a:fillRect/>
          </a:stretch>
        </p:blipFill>
        <p:spPr>
          <a:xfrm>
            <a:off x="3603089" y="1373672"/>
            <a:ext cx="8299369" cy="4738344"/>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714920" y="5084840"/>
            <a:ext cx="4029946" cy="734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111598"/>
            <a:ext cx="4559243" cy="7716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flipV="1">
            <a:off x="3129699" y="3206204"/>
            <a:ext cx="3558606" cy="753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700112" cy="1137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513424" cy="830997"/>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098645"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sp>
        <p:nvSpPr>
          <p:cNvPr id="39" name="Oval 38">
            <a:extLst>
              <a:ext uri="{FF2B5EF4-FFF2-40B4-BE49-F238E27FC236}">
                <a16:creationId xmlns:a16="http://schemas.microsoft.com/office/drawing/2014/main" id="{EA66084A-EDB9-49A3-960D-EDE762CD46B7}"/>
              </a:ext>
            </a:extLst>
          </p:cNvPr>
          <p:cNvSpPr/>
          <p:nvPr/>
        </p:nvSpPr>
        <p:spPr>
          <a:xfrm>
            <a:off x="10471439" y="5372308"/>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CFBC2EE2-5CCF-42DF-9402-1AC2A3A7333D}"/>
              </a:ext>
            </a:extLst>
          </p:cNvPr>
          <p:cNvCxnSpPr>
            <a:cxnSpLocks/>
            <a:stCxn id="36" idx="3"/>
          </p:cNvCxnSpPr>
          <p:nvPr/>
        </p:nvCxnSpPr>
        <p:spPr>
          <a:xfrm flipV="1">
            <a:off x="2714920" y="4487160"/>
            <a:ext cx="3973385" cy="13324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9" grpId="0"/>
      <p:bldP spid="29" grpId="1"/>
      <p:bldP spid="31" grpId="0"/>
      <p:bldP spid="31" grpId="1"/>
      <p:bldP spid="36" grpId="0"/>
      <p:bldP spid="36" grpId="1"/>
      <p:bldP spid="3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1964192" y="1404858"/>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8931580" y="6116541"/>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F7DD2D5-6406-47E0-9355-58087FA938D0}"/>
              </a:ext>
            </a:extLst>
          </p:cNvPr>
          <p:cNvPicPr>
            <a:picLocks noChangeAspect="1"/>
          </p:cNvPicPr>
          <p:nvPr/>
        </p:nvPicPr>
        <p:blipFill>
          <a:blip r:embed="rId2"/>
          <a:stretch>
            <a:fillRect/>
          </a:stretch>
        </p:blipFill>
        <p:spPr>
          <a:xfrm>
            <a:off x="3387418" y="1662821"/>
            <a:ext cx="6622379" cy="462429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7611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639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1360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182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P spid="27"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2"/>
          <a:stretch>
            <a:fillRect/>
          </a:stretch>
        </p:blipFill>
        <p:spPr>
          <a:xfrm>
            <a:off x="1567039" y="2138765"/>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9024286" y="5139467"/>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682178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9976918A-9BD6-41E6-BC3D-699E3E457B43}"/>
              </a:ext>
            </a:extLst>
          </p:cNvPr>
          <p:cNvPicPr>
            <a:picLocks noChangeAspect="1"/>
          </p:cNvPicPr>
          <p:nvPr/>
        </p:nvPicPr>
        <p:blipFill>
          <a:blip r:embed="rId2"/>
          <a:stretch>
            <a:fillRect/>
          </a:stretch>
        </p:blipFill>
        <p:spPr>
          <a:xfrm>
            <a:off x="2683671" y="1467061"/>
            <a:ext cx="7959191" cy="5151692"/>
          </a:xfrm>
          <a:prstGeom prst="rect">
            <a:avLst/>
          </a:prstGeom>
          <a:ln>
            <a:solidFill>
              <a:schemeClr val="tx1"/>
            </a:solidFill>
          </a:ln>
        </p:spPr>
      </p:pic>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2067431"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976946"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69864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8C4732F-241D-4F22-9BFE-AF0B5C2C24AC}"/>
              </a:ext>
            </a:extLst>
          </p:cNvPr>
          <p:cNvPicPr>
            <a:picLocks noChangeAspect="1"/>
          </p:cNvPicPr>
          <p:nvPr/>
        </p:nvPicPr>
        <p:blipFill>
          <a:blip r:embed="rId2"/>
          <a:stretch>
            <a:fillRect/>
          </a:stretch>
        </p:blipFill>
        <p:spPr>
          <a:xfrm>
            <a:off x="1808968" y="1927670"/>
            <a:ext cx="8393441" cy="4600701"/>
          </a:xfrm>
          <a:prstGeom prst="rect">
            <a:avLst/>
          </a:prstGeom>
          <a:ln>
            <a:solidFill>
              <a:schemeClr val="tx1"/>
            </a:solidFill>
          </a:ln>
        </p:spPr>
      </p:pic>
    </p:spTree>
    <p:extLst>
      <p:ext uri="{BB962C8B-B14F-4D97-AF65-F5344CB8AC3E}">
        <p14:creationId xmlns:p14="http://schemas.microsoft.com/office/powerpoint/2010/main" val="1053378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1003292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6172781" cy="4050792"/>
          </a:xfrm>
        </p:spPr>
        <p:txBody>
          <a:bodyPr/>
          <a:lstStyle/>
          <a:p>
            <a:pPr lvl="1"/>
            <a:r>
              <a:rPr lang="en-US" sz="2600" dirty="0"/>
              <a:t>Launch Redshift cluster</a:t>
            </a:r>
          </a:p>
          <a:p>
            <a:pPr marL="274320" lvl="1" indent="0">
              <a:buNone/>
            </a:pPr>
            <a:endParaRPr lang="en-US" sz="2600" dirty="0"/>
          </a:p>
          <a:p>
            <a:pPr marL="274320" lvl="1" indent="0">
              <a:buNone/>
            </a:pPr>
            <a:r>
              <a:rPr lang="en-US" sz="2600" dirty="0"/>
              <a:t>(Use US-EAST-2/Ohio Region)</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1712447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D36338BE-700A-4BB5-9D2F-F746317EE6C8}"/>
              </a:ext>
            </a:extLst>
          </p:cNvPr>
          <p:cNvPicPr>
            <a:picLocks noChangeAspect="1"/>
          </p:cNvPicPr>
          <p:nvPr/>
        </p:nvPicPr>
        <p:blipFill>
          <a:blip r:embed="rId2"/>
          <a:stretch>
            <a:fillRect/>
          </a:stretch>
        </p:blipFill>
        <p:spPr>
          <a:xfrm>
            <a:off x="4267984" y="700912"/>
            <a:ext cx="3431401" cy="6010324"/>
          </a:xfrm>
          <a:prstGeom prst="rect">
            <a:avLst/>
          </a:prstGeom>
          <a:ln>
            <a:solidFill>
              <a:schemeClr val="tx1"/>
            </a:solidFill>
          </a:ln>
        </p:spPr>
      </p:pic>
      <p:sp>
        <p:nvSpPr>
          <p:cNvPr id="11" name="Oval 10">
            <a:extLst>
              <a:ext uri="{FF2B5EF4-FFF2-40B4-BE49-F238E27FC236}">
                <a16:creationId xmlns:a16="http://schemas.microsoft.com/office/drawing/2014/main" id="{E4B3174F-2DF5-44BE-8243-0F47A1F24166}"/>
              </a:ext>
            </a:extLst>
          </p:cNvPr>
          <p:cNvSpPr/>
          <p:nvPr/>
        </p:nvSpPr>
        <p:spPr>
          <a:xfrm>
            <a:off x="4235124" y="4961628"/>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5675251" y="1631416"/>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3" name="Picture 2">
            <a:extLst>
              <a:ext uri="{FF2B5EF4-FFF2-40B4-BE49-F238E27FC236}">
                <a16:creationId xmlns:a16="http://schemas.microsoft.com/office/drawing/2014/main" id="{E7381990-0271-4401-BBB4-FB835AD8944C}"/>
              </a:ext>
            </a:extLst>
          </p:cNvPr>
          <p:cNvPicPr>
            <a:picLocks noChangeAspect="1"/>
          </p:cNvPicPr>
          <p:nvPr/>
        </p:nvPicPr>
        <p:blipFill>
          <a:blip r:embed="rId2"/>
          <a:stretch>
            <a:fillRect/>
          </a:stretch>
        </p:blipFill>
        <p:spPr>
          <a:xfrm>
            <a:off x="821796" y="3239440"/>
            <a:ext cx="9594973" cy="2408151"/>
          </a:xfrm>
          <a:prstGeom prst="rect">
            <a:avLst/>
          </a:prstGeom>
          <a:ln>
            <a:solidFill>
              <a:schemeClr val="tx1"/>
            </a:solidFill>
          </a:ln>
        </p:spPr>
      </p:pic>
      <p:sp>
        <p:nvSpPr>
          <p:cNvPr id="11" name="Oval 10">
            <a:extLst>
              <a:ext uri="{FF2B5EF4-FFF2-40B4-BE49-F238E27FC236}">
                <a16:creationId xmlns:a16="http://schemas.microsoft.com/office/drawing/2014/main" id="{AF949E93-DDAB-489A-83B6-C0FE39217603}"/>
              </a:ext>
            </a:extLst>
          </p:cNvPr>
          <p:cNvSpPr/>
          <p:nvPr/>
        </p:nvSpPr>
        <p:spPr>
          <a:xfrm>
            <a:off x="972266" y="3991707"/>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CF5AEDEE-EE40-4CB4-BA32-30DD2A6734F9}"/>
              </a:ext>
            </a:extLst>
          </p:cNvPr>
          <p:cNvPicPr>
            <a:picLocks noChangeAspect="1"/>
          </p:cNvPicPr>
          <p:nvPr/>
        </p:nvPicPr>
        <p:blipFill>
          <a:blip r:embed="rId2"/>
          <a:stretch>
            <a:fillRect/>
          </a:stretch>
        </p:blipFill>
        <p:spPr>
          <a:xfrm>
            <a:off x="526418" y="3152445"/>
            <a:ext cx="10677525" cy="3238500"/>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660124" y="2758667"/>
            <a:ext cx="1"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755577" y="4881641"/>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flipH="1">
            <a:off x="5619565" y="2758667"/>
            <a:ext cx="196694"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789156" y="1927670"/>
            <a:ext cx="1741936" cy="830997"/>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4329517" y="1927670"/>
            <a:ext cx="2973483" cy="830997"/>
          </a:xfrm>
          <a:prstGeom prst="rect">
            <a:avLst/>
          </a:prstGeom>
          <a:noFill/>
        </p:spPr>
        <p:txBody>
          <a:bodyPr wrap="square" rtlCol="0">
            <a:spAutoFit/>
          </a:bodyPr>
          <a:lstStyle/>
          <a:p>
            <a:r>
              <a:rPr lang="en-US" sz="2400" dirty="0">
                <a:solidFill>
                  <a:srgbClr val="FF0000"/>
                </a:solidFill>
                <a:latin typeface="+mj-lt"/>
              </a:rPr>
              <a:t>This gives everyone access to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55877" y="5875128"/>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4217062" cy="830997"/>
          </a:xfrm>
          <a:prstGeom prst="rect">
            <a:avLst/>
          </a:prstGeom>
          <a:noFill/>
        </p:spPr>
        <p:txBody>
          <a:bodyPr wrap="square" rtlCol="0">
            <a:spAutoFit/>
          </a:bodyPr>
          <a:lstStyle/>
          <a:p>
            <a:r>
              <a:rPr lang="en-US" sz="2400" dirty="0">
                <a:solidFill>
                  <a:srgbClr val="FF0000"/>
                </a:solidFill>
              </a:rPr>
              <a:t>The username and password that was created</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BD619B9-1D7A-43DD-933D-A02F8473CD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8" name="Connector: Elbow 17">
            <a:extLst>
              <a:ext uri="{FF2B5EF4-FFF2-40B4-BE49-F238E27FC236}">
                <a16:creationId xmlns:a16="http://schemas.microsoft.com/office/drawing/2014/main" id="{148DB9F8-EC00-4E59-A8F4-29AA45EDE56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674544-101F-48F1-B0F0-B0BC9119494D}"/>
              </a:ext>
            </a:extLst>
          </p:cNvPr>
          <p:cNvSpPr txBox="1"/>
          <p:nvPr/>
        </p:nvSpPr>
        <p:spPr>
          <a:xfrm>
            <a:off x="440267" y="1004340"/>
            <a:ext cx="5565422" cy="369332"/>
          </a:xfrm>
          <a:prstGeom prst="rect">
            <a:avLst/>
          </a:prstGeom>
          <a:noFill/>
        </p:spPr>
        <p:txBody>
          <a:bodyPr wrap="square" rtlCol="0">
            <a:spAutoFit/>
          </a:bodyPr>
          <a:lstStyle/>
          <a:p>
            <a:pPr lvl="1"/>
            <a:r>
              <a:rPr lang="en-US" b="1" dirty="0"/>
              <a:t> AWS Simple Storage Service</a:t>
            </a:r>
          </a:p>
        </p:txBody>
      </p:sp>
      <p:pic>
        <p:nvPicPr>
          <p:cNvPr id="22" name="Picture 21">
            <a:extLst>
              <a:ext uri="{FF2B5EF4-FFF2-40B4-BE49-F238E27FC236}">
                <a16:creationId xmlns:a16="http://schemas.microsoft.com/office/drawing/2014/main" id="{0F7E540B-1A77-4162-94C8-AE2C732F4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99" y="1927670"/>
            <a:ext cx="10115550" cy="4610100"/>
          </a:xfrm>
          <a:prstGeom prst="rect">
            <a:avLst/>
          </a:prstGeom>
        </p:spPr>
      </p:pic>
    </p:spTree>
    <p:extLst>
      <p:ext uri="{BB962C8B-B14F-4D97-AF65-F5344CB8AC3E}">
        <p14:creationId xmlns:p14="http://schemas.microsoft.com/office/powerpoint/2010/main" val="1534429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2935911" y="5277088"/>
            <a:ext cx="6320180" cy="5765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9256091" y="5046255"/>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1" y="5030146"/>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4B9911-4741-4087-9B0E-A79CFC9EA2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4" y="443760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stCxn id="13" idx="0"/>
            <a:endCxn id="1028" idx="2"/>
          </p:cNvCxnSpPr>
          <p:nvPr/>
        </p:nvCxnSpPr>
        <p:spPr>
          <a:xfrm flipV="1">
            <a:off x="7466739" y="3679623"/>
            <a:ext cx="0" cy="75797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stCxn id="10" idx="0"/>
            <a:endCxn id="8" idx="2"/>
          </p:cNvCxnSpPr>
          <p:nvPr/>
        </p:nvCxnSpPr>
        <p:spPr>
          <a:xfrm flipV="1">
            <a:off x="3034519" y="3679623"/>
            <a:ext cx="0" cy="1387386"/>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stCxn id="11" idx="0"/>
            <a:endCxn id="6" idx="2"/>
          </p:cNvCxnSpPr>
          <p:nvPr/>
        </p:nvCxnSpPr>
        <p:spPr>
          <a:xfrm flipH="1" flipV="1">
            <a:off x="5427950" y="3606727"/>
            <a:ext cx="1" cy="1469321"/>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3031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8" name="Picture 7">
            <a:extLst>
              <a:ext uri="{FF2B5EF4-FFF2-40B4-BE49-F238E27FC236}">
                <a16:creationId xmlns:a16="http://schemas.microsoft.com/office/drawing/2014/main" id="{9B62FC64-3082-4DF9-BFBD-8C0B11FF502B}"/>
              </a:ext>
            </a:extLst>
          </p:cNvPr>
          <p:cNvPicPr>
            <a:picLocks noChangeAspect="1"/>
          </p:cNvPicPr>
          <p:nvPr/>
        </p:nvPicPr>
        <p:blipFill>
          <a:blip r:embed="rId3"/>
          <a:stretch>
            <a:fillRect/>
          </a:stretch>
        </p:blipFill>
        <p:spPr>
          <a:xfrm>
            <a:off x="4503247" y="1808924"/>
            <a:ext cx="6800850" cy="4124325"/>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967089" y="2631149"/>
            <a:ext cx="1281919"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3180252" cy="830997"/>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products_XXX</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84466" y="5024176"/>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A24C32-7C1A-4526-B92E-9ED27FFAE36D}"/>
              </a:ext>
            </a:extLst>
          </p:cNvPr>
          <p:cNvPicPr>
            <a:picLocks noChangeAspect="1"/>
          </p:cNvPicPr>
          <p:nvPr/>
        </p:nvPicPr>
        <p:blipFill>
          <a:blip r:embed="rId2"/>
          <a:stretch>
            <a:fillRect/>
          </a:stretch>
        </p:blipFill>
        <p:spPr>
          <a:xfrm>
            <a:off x="4503247" y="1819506"/>
            <a:ext cx="6980437" cy="4123944"/>
          </a:xfrm>
          <a:prstGeom prst="rect">
            <a:avLst/>
          </a:prstGeom>
          <a:ln>
            <a:solidFill>
              <a:schemeClr val="tx1"/>
            </a:solidFill>
          </a:ln>
        </p:spPr>
      </p:pic>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953021" y="2631149"/>
            <a:ext cx="1295987"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6" y="2215650"/>
            <a:ext cx="3166185" cy="830997"/>
          </a:xfrm>
          <a:prstGeom prst="rect">
            <a:avLst/>
          </a:prstGeom>
          <a:noFill/>
        </p:spPr>
        <p:txBody>
          <a:bodyPr wrap="square" rtlCol="0">
            <a:spAutoFit/>
          </a:bodyPr>
          <a:lstStyle/>
          <a:p>
            <a:r>
              <a:rPr lang="en-US" sz="2400" dirty="0">
                <a:solidFill>
                  <a:srgbClr val="FF0000"/>
                </a:solidFill>
              </a:rPr>
              <a:t>Create a folder called glue-scripts</a:t>
            </a:r>
          </a:p>
        </p:txBody>
      </p:sp>
      <p:sp>
        <p:nvSpPr>
          <p:cNvPr id="11" name="Oval 10">
            <a:extLst>
              <a:ext uri="{FF2B5EF4-FFF2-40B4-BE49-F238E27FC236}">
                <a16:creationId xmlns:a16="http://schemas.microsoft.com/office/drawing/2014/main" id="{1C9D5F08-5F53-47F6-935D-C8C3A13088F9}"/>
              </a:ext>
            </a:extLst>
          </p:cNvPr>
          <p:cNvSpPr/>
          <p:nvPr/>
        </p:nvSpPr>
        <p:spPr>
          <a:xfrm>
            <a:off x="5148514" y="5024176"/>
            <a:ext cx="659433"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7509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955385"/>
            <a:ext cx="5791200" cy="5810095"/>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574458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D7010540-53AF-4E73-A3A4-5832B28C503A}"/>
              </a:ext>
            </a:extLst>
          </p:cNvPr>
          <p:cNvSpPr>
            <a:spLocks noGrp="1"/>
          </p:cNvSpPr>
          <p:nvPr>
            <p:ph idx="1"/>
          </p:nvPr>
        </p:nvSpPr>
        <p:spPr>
          <a:xfrm>
            <a:off x="1069848" y="2121408"/>
            <a:ext cx="6172781" cy="4050792"/>
          </a:xfrm>
        </p:spPr>
        <p:txBody>
          <a:bodyPr/>
          <a:lstStyle/>
          <a:p>
            <a:pPr lvl="1"/>
            <a:r>
              <a:rPr lang="en-US" sz="2600" dirty="0"/>
              <a:t>Test Redshift Connection</a:t>
            </a:r>
          </a:p>
          <a:p>
            <a:pPr lvl="1"/>
            <a:r>
              <a:rPr lang="en-US" sz="2600" dirty="0"/>
              <a:t>Create S3 bucket</a:t>
            </a:r>
          </a:p>
          <a:p>
            <a:pPr lvl="1"/>
            <a:r>
              <a:rPr lang="en-US" sz="2600" dirty="0"/>
              <a:t>Add file to S3 bucket</a:t>
            </a:r>
          </a:p>
          <a:p>
            <a:pPr marL="274320" lvl="1" indent="0">
              <a:buNone/>
            </a:pPr>
            <a:endParaRPr lang="en-US" sz="2600" dirty="0"/>
          </a:p>
          <a:p>
            <a:pPr marL="274320" lvl="1" indent="0">
              <a:buNone/>
            </a:pPr>
            <a:r>
              <a:rPr lang="en-US" sz="2600" dirty="0"/>
              <a:t>(Use US-EAST-1/N. Virginia Region)</a:t>
            </a:r>
          </a:p>
          <a:p>
            <a:pPr lvl="2"/>
            <a:endParaRPr lang="en-US" sz="2400" dirty="0"/>
          </a:p>
          <a:p>
            <a:pPr lvl="2"/>
            <a:endParaRPr lang="en-US" dirty="0"/>
          </a:p>
        </p:txBody>
      </p:sp>
      <p:sp>
        <p:nvSpPr>
          <p:cNvPr id="5" name="TextBox 4">
            <a:extLst>
              <a:ext uri="{FF2B5EF4-FFF2-40B4-BE49-F238E27FC236}">
                <a16:creationId xmlns:a16="http://schemas.microsoft.com/office/drawing/2014/main" id="{A1F280A1-96A1-49F2-B5AC-069E12A86D6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3639804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37451C-5082-44E3-BCC3-37D9472A28F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8" name="Picture 7">
            <a:extLst>
              <a:ext uri="{FF2B5EF4-FFF2-40B4-BE49-F238E27FC236}">
                <a16:creationId xmlns:a16="http://schemas.microsoft.com/office/drawing/2014/main" id="{63AC5FA4-FFCF-4EAF-B835-7C7EDB3E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81" y="1802372"/>
            <a:ext cx="10115550" cy="4610100"/>
          </a:xfrm>
          <a:prstGeom prst="rect">
            <a:avLst/>
          </a:prstGeom>
        </p:spPr>
      </p:pic>
    </p:spTree>
    <p:extLst>
      <p:ext uri="{BB962C8B-B14F-4D97-AF65-F5344CB8AC3E}">
        <p14:creationId xmlns:p14="http://schemas.microsoft.com/office/powerpoint/2010/main" val="24195660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a:t>
            </a:r>
            <a:r>
              <a:rPr lang="en-US" sz="2400" dirty="0" err="1">
                <a:solidFill>
                  <a:srgbClr val="FF0000"/>
                </a:solidFill>
              </a:rPr>
              <a:t>sales_XXX</a:t>
            </a:r>
            <a:r>
              <a:rPr lang="en-US" sz="2400" dirty="0">
                <a:solidFill>
                  <a:srgbClr val="FF0000"/>
                </a:solidFill>
              </a:rPr>
              <a:t>”</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pic>
        <p:nvPicPr>
          <p:cNvPr id="19" name="Picture 18">
            <a:extLst>
              <a:ext uri="{FF2B5EF4-FFF2-40B4-BE49-F238E27FC236}">
                <a16:creationId xmlns:a16="http://schemas.microsoft.com/office/drawing/2014/main" id="{1A7C493B-DFB1-46A3-8867-7742282AFCE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E3E5DB-653F-4EEC-B35C-35E6B263E722}"/>
              </a:ext>
            </a:extLst>
          </p:cNvPr>
          <p:cNvPicPr>
            <a:picLocks noChangeAspect="1"/>
          </p:cNvPicPr>
          <p:nvPr/>
        </p:nvPicPr>
        <p:blipFill>
          <a:blip r:embed="rId2"/>
          <a:stretch>
            <a:fillRect/>
          </a:stretch>
        </p:blipFill>
        <p:spPr>
          <a:xfrm>
            <a:off x="5300981" y="2041384"/>
            <a:ext cx="6343650" cy="3533775"/>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3"/>
          </p:cNvCxnSpPr>
          <p:nvPr/>
        </p:nvCxnSpPr>
        <p:spPr>
          <a:xfrm>
            <a:off x="3740856" y="2765359"/>
            <a:ext cx="1692790" cy="224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3"/>
          </p:cNvCxnSpPr>
          <p:nvPr/>
        </p:nvCxnSpPr>
        <p:spPr>
          <a:xfrm flipV="1">
            <a:off x="3059723" y="3560887"/>
            <a:ext cx="2373923" cy="4255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620238" y="2349860"/>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9017139" y="5107972"/>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
        <p:nvSpPr>
          <p:cNvPr id="20" name="TextBox 19">
            <a:extLst>
              <a:ext uri="{FF2B5EF4-FFF2-40B4-BE49-F238E27FC236}">
                <a16:creationId xmlns:a16="http://schemas.microsoft.com/office/drawing/2014/main" id="{71D14499-C3E3-48A6-8904-FA11237AE2FE}"/>
              </a:ext>
            </a:extLst>
          </p:cNvPr>
          <p:cNvSpPr txBox="1"/>
          <p:nvPr/>
        </p:nvSpPr>
        <p:spPr>
          <a:xfrm>
            <a:off x="440267" y="3570916"/>
            <a:ext cx="2619456" cy="830997"/>
          </a:xfrm>
          <a:prstGeom prst="rect">
            <a:avLst/>
          </a:prstGeom>
          <a:noFill/>
        </p:spPr>
        <p:txBody>
          <a:bodyPr wrap="square" rtlCol="0">
            <a:spAutoFit/>
          </a:bodyPr>
          <a:lstStyle/>
          <a:p>
            <a:r>
              <a:rPr lang="en-US" sz="2400" dirty="0">
                <a:solidFill>
                  <a:srgbClr val="FF0000"/>
                </a:solidFill>
              </a:rPr>
              <a:t>Give your role a name</a:t>
            </a:r>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8AD5BA-CD72-4BEC-AC23-DA51FC105FC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10" name="Picture 9">
            <a:extLst>
              <a:ext uri="{FF2B5EF4-FFF2-40B4-BE49-F238E27FC236}">
                <a16:creationId xmlns:a16="http://schemas.microsoft.com/office/drawing/2014/main" id="{BC05D9A9-9900-46F7-A1A1-E62826C60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5921"/>
            <a:ext cx="10115550" cy="4610100"/>
          </a:xfrm>
          <a:prstGeom prst="rect">
            <a:avLst/>
          </a:prstGeom>
        </p:spPr>
      </p:pic>
    </p:spTree>
    <p:extLst>
      <p:ext uri="{BB962C8B-B14F-4D97-AF65-F5344CB8AC3E}">
        <p14:creationId xmlns:p14="http://schemas.microsoft.com/office/powerpoint/2010/main" val="5874416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8378952" cy="4050792"/>
          </a:xfrm>
        </p:spPr>
        <p:txBody>
          <a:bodyPr/>
          <a:lstStyle/>
          <a:p>
            <a:pPr lvl="1"/>
            <a:r>
              <a:rPr lang="en-US" sz="2600" dirty="0"/>
              <a:t>Create/Run Glue Crawler</a:t>
            </a:r>
          </a:p>
          <a:p>
            <a:pPr lvl="1"/>
            <a:r>
              <a:rPr lang="en-US" sz="2600" dirty="0"/>
              <a:t>Query Athena </a:t>
            </a:r>
          </a:p>
          <a:p>
            <a:pPr lvl="1"/>
            <a:endParaRPr lang="en-US" sz="2600" dirty="0"/>
          </a:p>
          <a:p>
            <a:pPr marL="274320" lvl="1" indent="0">
              <a:buNone/>
            </a:pPr>
            <a:r>
              <a:rPr lang="en-US" sz="2600" dirty="0"/>
              <a:t>(Use US-EAST-1/N. Virginia Region)</a:t>
            </a:r>
          </a:p>
          <a:p>
            <a:pPr lvl="1"/>
            <a:endParaRPr lang="en-US" sz="2600" dirty="0"/>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19930977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6982E6-1EE2-4FE5-AD2C-9EEECD8376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pic>
        <p:nvPicPr>
          <p:cNvPr id="8" name="Picture 7">
            <a:extLst>
              <a:ext uri="{FF2B5EF4-FFF2-40B4-BE49-F238E27FC236}">
                <a16:creationId xmlns:a16="http://schemas.microsoft.com/office/drawing/2014/main" id="{0D39224A-6B40-4CEC-9298-8750ED16D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7" y="1743381"/>
            <a:ext cx="10115550" cy="4610100"/>
          </a:xfrm>
          <a:prstGeom prst="rect">
            <a:avLst/>
          </a:prstGeom>
        </p:spPr>
      </p:pic>
    </p:spTree>
    <p:extLst>
      <p:ext uri="{BB962C8B-B14F-4D97-AF65-F5344CB8AC3E}">
        <p14:creationId xmlns:p14="http://schemas.microsoft.com/office/powerpoint/2010/main" val="33220813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3"/>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4" name="Picture 3">
            <a:extLst>
              <a:ext uri="{FF2B5EF4-FFF2-40B4-BE49-F238E27FC236}">
                <a16:creationId xmlns:a16="http://schemas.microsoft.com/office/drawing/2014/main" id="{530BC1AD-BB0A-4B50-A5E7-1509FADC4FF3}"/>
              </a:ext>
            </a:extLst>
          </p:cNvPr>
          <p:cNvPicPr>
            <a:picLocks noChangeAspect="1"/>
          </p:cNvPicPr>
          <p:nvPr/>
        </p:nvPicPr>
        <p:blipFill>
          <a:blip r:embed="rId2"/>
          <a:stretch>
            <a:fillRect/>
          </a:stretch>
        </p:blipFill>
        <p:spPr>
          <a:xfrm>
            <a:off x="4056123" y="1557496"/>
            <a:ext cx="7960362" cy="4501722"/>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3145026" y="2636987"/>
            <a:ext cx="2001405" cy="23914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440267" y="2036822"/>
            <a:ext cx="2704759"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987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E5546F-12AD-4D1F-812E-0E404B0DB895}"/>
              </a:ext>
            </a:extLst>
          </p:cNvPr>
          <p:cNvPicPr>
            <a:picLocks noChangeAspect="1"/>
          </p:cNvPicPr>
          <p:nvPr/>
        </p:nvPicPr>
        <p:blipFill>
          <a:blip r:embed="rId2"/>
          <a:stretch>
            <a:fillRect/>
          </a:stretch>
        </p:blipFill>
        <p:spPr>
          <a:xfrm>
            <a:off x="3226665" y="1373672"/>
            <a:ext cx="7904374" cy="5314457"/>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602524" y="1477045"/>
            <a:ext cx="1507252" cy="3385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369930" y="1584767"/>
            <a:ext cx="2232594"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747552" y="3084489"/>
            <a:ext cx="1795978" cy="7078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369930" y="3192209"/>
            <a:ext cx="2377622" cy="1200329"/>
          </a:xfrm>
          <a:prstGeom prst="rect">
            <a:avLst/>
          </a:prstGeom>
          <a:noFill/>
        </p:spPr>
        <p:txBody>
          <a:bodyPr wrap="square" rtlCol="0">
            <a:spAutoFit/>
          </a:bodyPr>
          <a:lstStyle/>
          <a:p>
            <a:r>
              <a:rPr lang="en-US" sz="2400" dirty="0">
                <a:solidFill>
                  <a:srgbClr val="FF0000"/>
                </a:solidFill>
              </a:rPr>
              <a:t>Choose to add to the Route Table</a:t>
            </a:r>
          </a:p>
        </p:txBody>
      </p:sp>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2"/>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sp>
        <p:nvSpPr>
          <p:cNvPr id="9" name="Oval 8">
            <a:extLst>
              <a:ext uri="{FF2B5EF4-FFF2-40B4-BE49-F238E27FC236}">
                <a16:creationId xmlns:a16="http://schemas.microsoft.com/office/drawing/2014/main" id="{2E391894-19FF-4EE6-80E4-5E6973F27B26}"/>
              </a:ext>
            </a:extLst>
          </p:cNvPr>
          <p:cNvSpPr/>
          <p:nvPr/>
        </p:nvSpPr>
        <p:spPr>
          <a:xfrm>
            <a:off x="9725009" y="5797899"/>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03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183591" y="852626"/>
            <a:ext cx="4461832" cy="830997"/>
          </a:xfrm>
          <a:prstGeom prst="rect">
            <a:avLst/>
          </a:prstGeom>
          <a:noFill/>
        </p:spPr>
        <p:txBody>
          <a:bodyPr wrap="square" rtlCol="0">
            <a:spAutoFit/>
          </a:bodyPr>
          <a:lstStyle/>
          <a:p>
            <a:r>
              <a:rPr lang="en-US" sz="2400" dirty="0">
                <a:solidFill>
                  <a:srgbClr val="FF0000"/>
                </a:solidFill>
              </a:rPr>
              <a:t>Go to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362122" y="1262260"/>
            <a:ext cx="3562404" cy="830997"/>
          </a:xfrm>
          <a:prstGeom prst="rect">
            <a:avLst/>
          </a:prstGeom>
          <a:noFill/>
        </p:spPr>
        <p:txBody>
          <a:bodyPr wrap="square" rtlCol="0">
            <a:spAutoFit/>
          </a:bodyPr>
          <a:lstStyle/>
          <a:p>
            <a:r>
              <a:rPr lang="en-US" sz="2400" dirty="0">
                <a:solidFill>
                  <a:srgbClr val="FF0000"/>
                </a:solidFill>
              </a:rPr>
              <a:t>Name of the connection: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362123" y="3016585"/>
            <a:ext cx="3708418" cy="830997"/>
          </a:xfrm>
          <a:prstGeom prst="rect">
            <a:avLst/>
          </a:prstGeom>
          <a:noFill/>
        </p:spPr>
        <p:txBody>
          <a:bodyPr wrap="square" rtlCol="0">
            <a:spAutoFit/>
          </a:bodyPr>
          <a:lstStyle/>
          <a:p>
            <a:r>
              <a:rPr lang="en-US" sz="2400" dirty="0">
                <a:solidFill>
                  <a:srgbClr val="FF0000"/>
                </a:solidFill>
              </a:rPr>
              <a:t>The connection type should be Redshift</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2" y="1677759"/>
            <a:ext cx="5255090" cy="8239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9" y="3189514"/>
            <a:ext cx="490046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46224"/>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3207522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1102330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6788367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15990A8D-D81F-4856-8950-A92AAC59CE51}"/>
              </a:ext>
            </a:extLst>
          </p:cNvPr>
          <p:cNvSpPr>
            <a:spLocks noGrp="1"/>
          </p:cNvSpPr>
          <p:nvPr>
            <p:ph idx="1"/>
          </p:nvPr>
        </p:nvSpPr>
        <p:spPr>
          <a:xfrm>
            <a:off x="1069848" y="2121408"/>
            <a:ext cx="8378952" cy="4050792"/>
          </a:xfrm>
        </p:spPr>
        <p:txBody>
          <a:bodyPr/>
          <a:lstStyle/>
          <a:p>
            <a:pPr lvl="1"/>
            <a:r>
              <a:rPr lang="en-US" sz="2600" dirty="0"/>
              <a:t>Create S3 Endpoint</a:t>
            </a:r>
          </a:p>
          <a:p>
            <a:pPr lvl="1"/>
            <a:r>
              <a:rPr lang="en-US" sz="2600" dirty="0"/>
              <a:t>Add Redshift Connection</a:t>
            </a:r>
          </a:p>
          <a:p>
            <a:pPr lvl="1"/>
            <a:r>
              <a:rPr lang="en-US" sz="2600" dirty="0"/>
              <a:t>Test Redshift Connection</a:t>
            </a:r>
          </a:p>
          <a:p>
            <a:pPr lvl="1"/>
            <a:endParaRPr lang="en-US" sz="2600" dirty="0"/>
          </a:p>
          <a:p>
            <a:pPr marL="274320" lvl="1" indent="0">
              <a:buNone/>
            </a:pPr>
            <a:r>
              <a:rPr lang="en-US" sz="2600" dirty="0"/>
              <a:t>(Use US-EAST-1/N. Virginia Region)</a:t>
            </a:r>
          </a:p>
          <a:p>
            <a:pPr lvl="1"/>
            <a:endParaRPr lang="en-US" sz="2600" dirty="0"/>
          </a:p>
          <a:p>
            <a:pPr lvl="1"/>
            <a:endParaRPr lang="en-US" sz="2600" dirty="0"/>
          </a:p>
          <a:p>
            <a:pPr lvl="1"/>
            <a:endParaRPr lang="en-US" sz="2400" dirty="0"/>
          </a:p>
          <a:p>
            <a:pPr lvl="2"/>
            <a:endParaRPr lang="en-US" dirty="0"/>
          </a:p>
        </p:txBody>
      </p:sp>
      <p:sp>
        <p:nvSpPr>
          <p:cNvPr id="5" name="TextBox 4">
            <a:extLst>
              <a:ext uri="{FF2B5EF4-FFF2-40B4-BE49-F238E27FC236}">
                <a16:creationId xmlns:a16="http://schemas.microsoft.com/office/drawing/2014/main" id="{C98EC918-0CDC-4097-B6F1-BF58252EEC8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31199541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22697" cy="155336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6875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your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glue-tutorial-XXX.py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5468" y="1319916"/>
            <a:ext cx="5565422" cy="5436625"/>
          </a:xfrm>
          <a:prstGeom prst="rect">
            <a:avLst/>
          </a:prstGeom>
          <a:ln>
            <a:solidFill>
              <a:schemeClr val="tx1"/>
            </a:solidFill>
          </a:ln>
        </p:spPr>
      </p:pic>
      <p:grpSp>
        <p:nvGrpSpPr>
          <p:cNvPr id="8" name="Group 7">
            <a:extLst>
              <a:ext uri="{FF2B5EF4-FFF2-40B4-BE49-F238E27FC236}">
                <a16:creationId xmlns:a16="http://schemas.microsoft.com/office/drawing/2014/main" id="{41C46B05-E05A-4667-9664-D96477DA558B}"/>
              </a:ext>
            </a:extLst>
          </p:cNvPr>
          <p:cNvGrpSpPr/>
          <p:nvPr/>
        </p:nvGrpSpPr>
        <p:grpSpPr>
          <a:xfrm>
            <a:off x="134770" y="1347376"/>
            <a:ext cx="3342356" cy="2308324"/>
            <a:chOff x="238633" y="1347376"/>
            <a:chExt cx="3238493" cy="2308324"/>
          </a:xfrm>
        </p:grpSpPr>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770223" y="2501538"/>
              <a:ext cx="706903" cy="4320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3" y="1347376"/>
              <a:ext cx="253159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grpSp>
      <p:grpSp>
        <p:nvGrpSpPr>
          <p:cNvPr id="3" name="Group 2">
            <a:extLst>
              <a:ext uri="{FF2B5EF4-FFF2-40B4-BE49-F238E27FC236}">
                <a16:creationId xmlns:a16="http://schemas.microsoft.com/office/drawing/2014/main" id="{7BE5466E-2EBB-45B6-9A96-441B27ED9F6C}"/>
              </a:ext>
            </a:extLst>
          </p:cNvPr>
          <p:cNvGrpSpPr/>
          <p:nvPr/>
        </p:nvGrpSpPr>
        <p:grpSpPr>
          <a:xfrm>
            <a:off x="134769" y="4912869"/>
            <a:ext cx="3342357" cy="1200329"/>
            <a:chOff x="134769" y="4912869"/>
            <a:chExt cx="3342357" cy="1200329"/>
          </a:xfrm>
        </p:grpSpPr>
        <p:cxnSp>
          <p:nvCxnSpPr>
            <p:cNvPr id="76" name="Straight Arrow Connector 75">
              <a:extLst>
                <a:ext uri="{FF2B5EF4-FFF2-40B4-BE49-F238E27FC236}">
                  <a16:creationId xmlns:a16="http://schemas.microsoft.com/office/drawing/2014/main" id="{EF82AA75-1D50-4E23-8952-2B3EA49872C6}"/>
                </a:ext>
              </a:extLst>
            </p:cNvPr>
            <p:cNvCxnSpPr>
              <a:cxnSpLocks/>
              <a:stCxn id="103" idx="3"/>
            </p:cNvCxnSpPr>
            <p:nvPr/>
          </p:nvCxnSpPr>
          <p:spPr>
            <a:xfrm flipV="1">
              <a:off x="2747553" y="5143702"/>
              <a:ext cx="729573" cy="3693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25D675A-6676-4430-A1F3-46D3A79A6249}"/>
                </a:ext>
              </a:extLst>
            </p:cNvPr>
            <p:cNvSpPr txBox="1"/>
            <p:nvPr/>
          </p:nvSpPr>
          <p:spPr>
            <a:xfrm>
              <a:off x="134769" y="4912869"/>
              <a:ext cx="2612784" cy="1200329"/>
            </a:xfrm>
            <a:prstGeom prst="rect">
              <a:avLst/>
            </a:prstGeom>
            <a:noFill/>
          </p:spPr>
          <p:txBody>
            <a:bodyPr wrap="square" rtlCol="0">
              <a:spAutoFit/>
            </a:bodyPr>
            <a:lstStyle/>
            <a:p>
              <a:r>
                <a:rPr lang="en-US" sz="2400" dirty="0">
                  <a:solidFill>
                    <a:srgbClr val="FF0000"/>
                  </a:solidFill>
                </a:rPr>
                <a:t>Parameterize values to be used in the script</a:t>
              </a:r>
            </a:p>
          </p:txBody>
        </p:sp>
      </p:grpSp>
      <p:sp>
        <p:nvSpPr>
          <p:cNvPr id="24" name="Oval 23">
            <a:extLst>
              <a:ext uri="{FF2B5EF4-FFF2-40B4-BE49-F238E27FC236}">
                <a16:creationId xmlns:a16="http://schemas.microsoft.com/office/drawing/2014/main" id="{97551916-10A1-47B5-97F9-CDEFDC8BFB4E}"/>
              </a:ext>
            </a:extLst>
          </p:cNvPr>
          <p:cNvSpPr/>
          <p:nvPr/>
        </p:nvSpPr>
        <p:spPr>
          <a:xfrm>
            <a:off x="5596114" y="6455772"/>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8819147" y="2533012"/>
            <a:ext cx="3430597" cy="3293209"/>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a:t>
            </a:r>
            <a:r>
              <a:rPr lang="en-US" sz="1600" dirty="0" err="1">
                <a:latin typeface="Abadi" panose="020B0604020202020204" pitchFamily="34" charset="0"/>
              </a:rPr>
              <a:t>glue_tutorial_redshift_xxx</a:t>
            </a:r>
            <a:endParaRPr lang="en-US" sz="1600" dirty="0">
              <a:latin typeface="Abadi" panose="020B0604020202020204" pitchFamily="34" charset="0"/>
            </a:endParaRPr>
          </a:p>
          <a:p>
            <a:r>
              <a:rPr lang="en-US" sz="1600" dirty="0">
                <a:latin typeface="Abadi" panose="020B0604020202020204" pitchFamily="34" charset="0"/>
              </a:rPr>
              <a:t>--SCHEMA_NAME			</a:t>
            </a:r>
            <a:r>
              <a:rPr lang="en-US" sz="1600" dirty="0" err="1">
                <a:latin typeface="Abadi" panose="020B0604020202020204" pitchFamily="34" charset="0"/>
              </a:rPr>
              <a:t>sales_redshift_schema_xxx</a:t>
            </a:r>
            <a:endParaRPr lang="en-US" sz="1600" dirty="0">
              <a:latin typeface="Abadi" panose="020B0604020202020204" pitchFamily="34" charset="0"/>
            </a:endParaRPr>
          </a:p>
          <a:p>
            <a:r>
              <a:rPr lang="en-US" sz="1600" dirty="0">
                <a:latin typeface="Abadi" panose="020B0604020202020204" pitchFamily="34" charset="0"/>
              </a:rPr>
              <a:t>--REDSHIFT_TABLE_NAME			</a:t>
            </a:r>
            <a:r>
              <a:rPr lang="en-US" sz="1600" dirty="0" err="1">
                <a:latin typeface="Abadi" panose="020B0604020202020204" pitchFamily="34" charset="0"/>
              </a:rPr>
              <a:t>products_redshift_table_xxx</a:t>
            </a:r>
            <a:r>
              <a:rPr lang="en-US" sz="1600" dirty="0">
                <a:latin typeface="Abadi" panose="020B0604020202020204" pitchFamily="34" charset="0"/>
              </a:rPr>
              <a:t> </a:t>
            </a:r>
          </a:p>
          <a:p>
            <a:r>
              <a:rPr lang="en-US" sz="1600" dirty="0">
                <a:latin typeface="Abadi" panose="020B0604020202020204" pitchFamily="34" charset="0"/>
              </a:rPr>
              <a:t>--GLUE_TABLE_NAME</a:t>
            </a:r>
          </a:p>
          <a:p>
            <a:r>
              <a:rPr lang="en-US" sz="1600" dirty="0">
                <a:latin typeface="Abadi" panose="020B0604020202020204" pitchFamily="34" charset="0"/>
              </a:rPr>
              <a:t>	products-</a:t>
            </a:r>
            <a:r>
              <a:rPr lang="en-US" sz="1600" dirty="0" err="1">
                <a:latin typeface="Abadi" panose="020B0604020202020204" pitchFamily="34" charset="0"/>
              </a:rPr>
              <a:t>glue_table_xxx</a:t>
            </a:r>
            <a:endParaRPr lang="en-US" sz="1600" dirty="0">
              <a:latin typeface="Abadi" panose="020B0604020202020204" pitchFamily="34" charset="0"/>
            </a:endParaRPr>
          </a:p>
          <a:p>
            <a:r>
              <a:rPr lang="en-US" sz="1600" dirty="0">
                <a:latin typeface="Abadi" panose="020B0604020202020204" pitchFamily="34" charset="0"/>
              </a:rPr>
              <a:t>--CONNECTION_NAME</a:t>
            </a:r>
          </a:p>
          <a:p>
            <a:r>
              <a:rPr lang="en-US" sz="1600" dirty="0">
                <a:latin typeface="Abadi" panose="020B0604020202020204" pitchFamily="34" charset="0"/>
              </a:rPr>
              <a:t>	glue-tutorial-xxx</a:t>
            </a:r>
          </a:p>
          <a:p>
            <a:r>
              <a:rPr lang="en-US" sz="1600" dirty="0">
                <a:latin typeface="Abadi" panose="020B0604020202020204" pitchFamily="34" charset="0"/>
              </a:rPr>
              <a:t>--GLUE_DB_NAME</a:t>
            </a:r>
          </a:p>
          <a:p>
            <a:r>
              <a:rPr lang="en-US" sz="1600" dirty="0">
                <a:latin typeface="Abadi" panose="020B0604020202020204" pitchFamily="34" charset="0"/>
              </a:rPr>
              <a:t>	glue-database-xxx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grpSp>
        <p:nvGrpSpPr>
          <p:cNvPr id="16" name="Group 15">
            <a:extLst>
              <a:ext uri="{FF2B5EF4-FFF2-40B4-BE49-F238E27FC236}">
                <a16:creationId xmlns:a16="http://schemas.microsoft.com/office/drawing/2014/main" id="{743F1BB7-D1FF-4570-B1FA-8B9F1079B51C}"/>
              </a:ext>
            </a:extLst>
          </p:cNvPr>
          <p:cNvGrpSpPr/>
          <p:nvPr/>
        </p:nvGrpSpPr>
        <p:grpSpPr>
          <a:xfrm>
            <a:off x="134769" y="3673199"/>
            <a:ext cx="3342357" cy="1200329"/>
            <a:chOff x="134769" y="4798427"/>
            <a:chExt cx="3342357" cy="1200329"/>
          </a:xfrm>
        </p:grpSpPr>
        <p:cxnSp>
          <p:nvCxnSpPr>
            <p:cNvPr id="17" name="Straight Arrow Connector 16">
              <a:extLst>
                <a:ext uri="{FF2B5EF4-FFF2-40B4-BE49-F238E27FC236}">
                  <a16:creationId xmlns:a16="http://schemas.microsoft.com/office/drawing/2014/main" id="{2054833E-7B1B-45D4-A305-9D80BF3A9CF1}"/>
                </a:ext>
              </a:extLst>
            </p:cNvPr>
            <p:cNvCxnSpPr>
              <a:cxnSpLocks/>
              <a:stCxn id="18" idx="3"/>
            </p:cNvCxnSpPr>
            <p:nvPr/>
          </p:nvCxnSpPr>
          <p:spPr>
            <a:xfrm flipV="1">
              <a:off x="2747552" y="4818654"/>
              <a:ext cx="729574" cy="5799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59A779A-5ED5-4A6C-8618-655CF2B3E142}"/>
                </a:ext>
              </a:extLst>
            </p:cNvPr>
            <p:cNvSpPr txBox="1"/>
            <p:nvPr/>
          </p:nvSpPr>
          <p:spPr>
            <a:xfrm>
              <a:off x="134769" y="4798427"/>
              <a:ext cx="2612783" cy="1200329"/>
            </a:xfrm>
            <a:prstGeom prst="rect">
              <a:avLst/>
            </a:prstGeom>
            <a:noFill/>
          </p:spPr>
          <p:txBody>
            <a:bodyPr wrap="square" rtlCol="0">
              <a:spAutoFit/>
            </a:bodyPr>
            <a:lstStyle/>
            <a:p>
              <a:r>
                <a:rPr lang="en-US" sz="2400" dirty="0">
                  <a:solidFill>
                    <a:srgbClr val="FF0000"/>
                  </a:solidFill>
                </a:rPr>
                <a:t>Job automatically stops after set time</a:t>
              </a:r>
            </a:p>
          </p:txBody>
        </p:sp>
      </p:gr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p:bldP spid="29"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a:xfrm>
            <a:off x="725464" y="1403603"/>
            <a:ext cx="10058400" cy="5215150"/>
          </a:xfrm>
        </p:spPr>
        <p:txBody>
          <a:bodyPr>
            <a:normAutofit fontScale="92500" lnSpcReduction="20000"/>
          </a:bodyPr>
          <a:lstStyle/>
          <a:p>
            <a:pPr marL="0" indent="0">
              <a:buNone/>
            </a:pPr>
            <a:r>
              <a:rPr lang="en-US" sz="2400" dirty="0"/>
              <a:t>Original Data File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Example Business Requirements: </a:t>
            </a:r>
          </a:p>
          <a:p>
            <a:r>
              <a:rPr lang="en-US" sz="2400" dirty="0"/>
              <a:t>Remove the Year from Quarter</a:t>
            </a:r>
          </a:p>
          <a:p>
            <a:r>
              <a:rPr lang="en-US" sz="2400" dirty="0"/>
              <a:t>Add a profit column from revenue * gross margin columns</a:t>
            </a:r>
          </a:p>
          <a:p>
            <a:r>
              <a:rPr lang="en-US" sz="2400" dirty="0"/>
              <a:t>Add a timestamp column</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pic>
        <p:nvPicPr>
          <p:cNvPr id="2" name="Picture 1">
            <a:extLst>
              <a:ext uri="{FF2B5EF4-FFF2-40B4-BE49-F238E27FC236}">
                <a16:creationId xmlns:a16="http://schemas.microsoft.com/office/drawing/2014/main" id="{8A2E90FF-1A81-4673-B1D9-1D509E5DE099}"/>
              </a:ext>
            </a:extLst>
          </p:cNvPr>
          <p:cNvPicPr>
            <a:picLocks noChangeAspect="1"/>
          </p:cNvPicPr>
          <p:nvPr/>
        </p:nvPicPr>
        <p:blipFill>
          <a:blip r:embed="rId2"/>
          <a:stretch>
            <a:fillRect/>
          </a:stretch>
        </p:blipFill>
        <p:spPr>
          <a:xfrm>
            <a:off x="425753" y="1740583"/>
            <a:ext cx="11287125" cy="3057525"/>
          </a:xfrm>
          <a:prstGeom prst="rect">
            <a:avLst/>
          </a:prstGeom>
        </p:spPr>
      </p:pic>
      <p:sp>
        <p:nvSpPr>
          <p:cNvPr id="9" name="Rectangle 8">
            <a:extLst>
              <a:ext uri="{FF2B5EF4-FFF2-40B4-BE49-F238E27FC236}">
                <a16:creationId xmlns:a16="http://schemas.microsoft.com/office/drawing/2014/main" id="{2387E48B-20DC-420C-B09B-4DE0EDC24971}"/>
              </a:ext>
            </a:extLst>
          </p:cNvPr>
          <p:cNvSpPr/>
          <p:nvPr/>
        </p:nvSpPr>
        <p:spPr>
          <a:xfrm>
            <a:off x="8485632" y="1740583"/>
            <a:ext cx="1077507" cy="30575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08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a:stCxn id="15" idx="1"/>
          </p:cNvCxnSpPr>
          <p:nvPr/>
        </p:nvCxnSpPr>
        <p:spPr>
          <a:xfrm flipH="1" flipV="1">
            <a:off x="3856384" y="4574668"/>
            <a:ext cx="1072962" cy="10531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4929346" y="4658368"/>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a:stCxn id="7" idx="0"/>
          </p:cNvCxnSpPr>
          <p:nvPr/>
        </p:nvCxnSpPr>
        <p:spPr>
          <a:xfrm flipH="1" flipV="1">
            <a:off x="7845290" y="4566052"/>
            <a:ext cx="1036764" cy="6528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289068" y="5218950"/>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a:stCxn id="11" idx="1"/>
          </p:cNvCxnSpPr>
          <p:nvPr/>
        </p:nvCxnSpPr>
        <p:spPr>
          <a:xfrm flipH="1">
            <a:off x="2475914" y="2263119"/>
            <a:ext cx="6047161" cy="1424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1478289"/>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503634"/>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503634"/>
            <a:ext cx="3819525" cy="830997"/>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set to a Data Frame</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962181"/>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a:stCxn id="13" idx="1"/>
          </p:cNvCxnSpPr>
          <p:nvPr/>
        </p:nvCxnSpPr>
        <p:spPr>
          <a:xfrm flipH="1">
            <a:off x="4575313" y="1919133"/>
            <a:ext cx="2982352" cy="2805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593568"/>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497385"/>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805294"/>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71327" y="1356972"/>
            <a:ext cx="10048460" cy="539935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3412074"/>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F8A852-49E0-4728-B49D-D2843E1035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pic>
        <p:nvPicPr>
          <p:cNvPr id="10" name="Picture 9">
            <a:extLst>
              <a:ext uri="{FF2B5EF4-FFF2-40B4-BE49-F238E27FC236}">
                <a16:creationId xmlns:a16="http://schemas.microsoft.com/office/drawing/2014/main" id="{82FC0E13-50C2-4D8A-8968-7057899C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02376"/>
            <a:ext cx="10115550" cy="4610100"/>
          </a:xfrm>
          <a:prstGeom prst="rect">
            <a:avLst/>
          </a:prstGeom>
        </p:spPr>
      </p:pic>
    </p:spTree>
    <p:extLst>
      <p:ext uri="{BB962C8B-B14F-4D97-AF65-F5344CB8AC3E}">
        <p14:creationId xmlns:p14="http://schemas.microsoft.com/office/powerpoint/2010/main" val="26877800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389413"/>
            <a:ext cx="10058400" cy="4904509"/>
          </a:xfrm>
        </p:spPr>
        <p:txBody>
          <a:bodyPr>
            <a:normAutofit lnSpcReduction="10000"/>
          </a:bodyPr>
          <a:lstStyle/>
          <a:p>
            <a:r>
              <a:rPr lang="en-US" sz="2400" dirty="0"/>
              <a:t>Serverless </a:t>
            </a:r>
          </a:p>
          <a:p>
            <a:pPr lvl="1"/>
            <a:r>
              <a:rPr lang="en-US" sz="2200" dirty="0"/>
              <a:t>companies do not have to invest and maintain on premise servers</a:t>
            </a:r>
          </a:p>
          <a:p>
            <a:r>
              <a:rPr lang="en-US" sz="2400" dirty="0"/>
              <a:t>Easily scalable </a:t>
            </a:r>
          </a:p>
          <a:p>
            <a:pPr lvl="1"/>
            <a:r>
              <a:rPr lang="en-US" sz="2200" dirty="0"/>
              <a:t>adjust storage needs up and down based on need</a:t>
            </a:r>
          </a:p>
          <a:p>
            <a:r>
              <a:rPr lang="en-US" sz="2400" dirty="0"/>
              <a:t>Cost Effective – Glue is cheaper than other ETL Services</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08527D-5301-4D37-874C-20F8A1AB449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pic>
        <p:nvPicPr>
          <p:cNvPr id="10" name="Picture 9">
            <a:extLst>
              <a:ext uri="{FF2B5EF4-FFF2-40B4-BE49-F238E27FC236}">
                <a16:creationId xmlns:a16="http://schemas.microsoft.com/office/drawing/2014/main" id="{5A4E7C94-585F-4F09-8F39-08221AD69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6118"/>
            <a:ext cx="10115550" cy="4610100"/>
          </a:xfrm>
          <a:prstGeom prst="rect">
            <a:avLst/>
          </a:prstGeom>
        </p:spPr>
      </p:pic>
    </p:spTree>
    <p:extLst>
      <p:ext uri="{BB962C8B-B14F-4D97-AF65-F5344CB8AC3E}">
        <p14:creationId xmlns:p14="http://schemas.microsoft.com/office/powerpoint/2010/main" val="10390316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029123" cy="4050792"/>
          </a:xfrm>
        </p:spPr>
        <p:txBody>
          <a:bodyPr/>
          <a:lstStyle/>
          <a:p>
            <a:pPr lvl="1"/>
            <a:r>
              <a:rPr lang="en-US" sz="2600" dirty="0"/>
              <a:t>Create 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5</a:t>
            </a:r>
          </a:p>
        </p:txBody>
      </p:sp>
    </p:spTree>
    <p:extLst>
      <p:ext uri="{BB962C8B-B14F-4D97-AF65-F5344CB8AC3E}">
        <p14:creationId xmlns:p14="http://schemas.microsoft.com/office/powerpoint/2010/main" val="31985824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a:stCxn id="3" idx="3"/>
          </p:cNvCxnSpPr>
          <p:nvPr/>
        </p:nvCxnSpPr>
        <p:spPr>
          <a:xfrm flipV="1">
            <a:off x="4357409" y="3024554"/>
            <a:ext cx="552216" cy="11553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4066903" y="5294811"/>
            <a:ext cx="1538767" cy="1774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254" cy="7030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440267" y="3999910"/>
            <a:ext cx="880788" cy="12900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619488" y="1381755"/>
            <a:ext cx="1339467" cy="8310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851694" y="4656414"/>
            <a:ext cx="1616106" cy="16396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611085"/>
            <a:ext cx="10058400" cy="5246915"/>
          </a:xfrm>
        </p:spPr>
        <p:txBody>
          <a:bodyPr>
            <a:normAutofit fontScale="85000" lnSpcReduction="20000"/>
          </a:bodyPr>
          <a:lstStyle/>
          <a:p>
            <a:r>
              <a:rPr lang="en-US" sz="2400" dirty="0"/>
              <a:t>AWS is more flexible – scale up or down storage based on need</a:t>
            </a:r>
          </a:p>
          <a:p>
            <a:r>
              <a:rPr lang="en-US" sz="2400" dirty="0"/>
              <a:t>AWS is less complex – no need to set up and maintain servers</a:t>
            </a:r>
          </a:p>
          <a:p>
            <a:r>
              <a:rPr lang="en-US" sz="2400" dirty="0"/>
              <a:t>AWS cheaper</a:t>
            </a:r>
          </a:p>
          <a:p>
            <a:pPr lvl="1"/>
            <a:r>
              <a:rPr lang="en-US" sz="2400" dirty="0"/>
              <a:t>Start up cost</a:t>
            </a:r>
          </a:p>
          <a:p>
            <a:pPr lvl="1"/>
            <a:r>
              <a:rPr lang="en-US" sz="2400" dirty="0"/>
              <a:t>Maintenance cost</a:t>
            </a:r>
          </a:p>
          <a:p>
            <a:pPr lvl="1"/>
            <a:r>
              <a:rPr lang="en-US" sz="2400" dirty="0"/>
              <a:t>Pay as you go</a:t>
            </a:r>
          </a:p>
          <a:p>
            <a:r>
              <a:rPr lang="en-US" sz="2400" dirty="0"/>
              <a:t>Hadoop has challenges handling a lot of small files</a:t>
            </a:r>
          </a:p>
          <a:p>
            <a:r>
              <a:rPr lang="en-US" sz="2400" dirty="0"/>
              <a:t>AWS – End to End solution for data needs</a:t>
            </a:r>
          </a:p>
          <a:p>
            <a:pPr lvl="1"/>
            <a:r>
              <a:rPr lang="en-US" sz="2400" dirty="0"/>
              <a:t>Storage</a:t>
            </a:r>
          </a:p>
          <a:p>
            <a:pPr lvl="1"/>
            <a:r>
              <a:rPr lang="en-US" sz="2400" dirty="0"/>
              <a:t>Transform</a:t>
            </a:r>
          </a:p>
          <a:p>
            <a:pPr lvl="1"/>
            <a:r>
              <a:rPr lang="en-US" sz="2400" dirty="0"/>
              <a:t>Business Intelligence</a:t>
            </a:r>
          </a:p>
          <a:p>
            <a:r>
              <a:rPr lang="en-US" sz="2400" dirty="0"/>
              <a:t>ETL &amp; ELT(AWS) vs. ELT(Hadoop)</a:t>
            </a:r>
          </a:p>
          <a:p>
            <a:r>
              <a:rPr lang="en-US" sz="2400" dirty="0"/>
              <a:t>Durability</a:t>
            </a:r>
          </a:p>
          <a:p>
            <a:pPr lvl="1"/>
            <a:r>
              <a:rPr lang="en-US" sz="2400" dirty="0"/>
              <a:t>Data stored in multiple locations within region</a:t>
            </a:r>
          </a:p>
          <a:p>
            <a:pPr lvl="1"/>
            <a:r>
              <a:rPr lang="en-US" sz="24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1169551"/>
          </a:xfrm>
          <a:prstGeom prst="rect">
            <a:avLst/>
          </a:prstGeom>
          <a:noFill/>
        </p:spPr>
        <p:txBody>
          <a:bodyPr wrap="square" rtlCol="0">
            <a:spAutoFit/>
          </a:bodyPr>
          <a:lstStyle/>
          <a:p>
            <a:r>
              <a:rPr lang="en-US" sz="5400" dirty="0">
                <a:latin typeface="+mj-lt"/>
              </a:rPr>
              <a:t>AWS vs. Hadoop </a:t>
            </a:r>
          </a:p>
          <a:p>
            <a:r>
              <a:rPr lang="en-US" sz="1600" dirty="0"/>
              <a:t>Hadoop – A popular platform used to store and transform big data</a:t>
            </a:r>
          </a:p>
        </p:txBody>
      </p:sp>
    </p:spTree>
    <p:extLst>
      <p:ext uri="{BB962C8B-B14F-4D97-AF65-F5344CB8AC3E}">
        <p14:creationId xmlns:p14="http://schemas.microsoft.com/office/powerpoint/2010/main" val="4605431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6962903-75FA-4910-9F98-77ED01DCC39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pic>
        <p:nvPicPr>
          <p:cNvPr id="9" name="Picture 8" descr="CloudFormation.png">
            <a:extLst>
              <a:ext uri="{FF2B5EF4-FFF2-40B4-BE49-F238E27FC236}">
                <a16:creationId xmlns:a16="http://schemas.microsoft.com/office/drawing/2014/main" id="{334F2033-7F56-48FE-97E9-316DFAA8F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10" name="Connector: Elbow 9">
            <a:extLst>
              <a:ext uri="{FF2B5EF4-FFF2-40B4-BE49-F238E27FC236}">
                <a16:creationId xmlns:a16="http://schemas.microsoft.com/office/drawing/2014/main" id="{3C09F222-9372-462F-AA59-61E4C35E740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58B8AC-868B-40AC-9F6F-5251A073AB90}"/>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
        <p:nvSpPr>
          <p:cNvPr id="2" name="Rectangle 1">
            <a:extLst>
              <a:ext uri="{FF2B5EF4-FFF2-40B4-BE49-F238E27FC236}">
                <a16:creationId xmlns:a16="http://schemas.microsoft.com/office/drawing/2014/main" id="{1C735D12-8766-432E-9E3C-409E30E464C9}"/>
              </a:ext>
            </a:extLst>
          </p:cNvPr>
          <p:cNvSpPr/>
          <p:nvPr/>
        </p:nvSpPr>
        <p:spPr>
          <a:xfrm>
            <a:off x="5324017" y="1064562"/>
            <a:ext cx="6096000" cy="11449288"/>
          </a:xfrm>
          <a:prstGeom prst="rect">
            <a:avLst/>
          </a:prstGeom>
        </p:spPr>
        <p:txBody>
          <a:bodyPr>
            <a:spAutoFit/>
          </a:bodyPr>
          <a:lstStyle/>
          <a:p>
            <a:r>
              <a:rPr lang="en-US" dirty="0"/>
              <a:t>---</a:t>
            </a:r>
          </a:p>
          <a:p>
            <a:r>
              <a:rPr lang="en-US" dirty="0"/>
              <a:t>Description: "AWS Glue Job Test"</a:t>
            </a:r>
          </a:p>
          <a:p>
            <a:r>
              <a:rPr lang="en-US" dirty="0"/>
              <a:t>Resources:</a:t>
            </a:r>
          </a:p>
          <a:p>
            <a:r>
              <a:rPr lang="en-US" dirty="0"/>
              <a:t>  </a:t>
            </a:r>
            <a:r>
              <a:rPr lang="en-US" dirty="0" err="1"/>
              <a:t>MyJobRole</a:t>
            </a:r>
            <a:r>
              <a:rPr lang="en-US" dirty="0"/>
              <a:t>:</a:t>
            </a:r>
          </a:p>
          <a:p>
            <a:r>
              <a:rPr lang="en-US" dirty="0"/>
              <a:t>    Type: AWS::IAM::Role</a:t>
            </a:r>
          </a:p>
          <a:p>
            <a:r>
              <a:rPr lang="en-US" dirty="0"/>
              <a:t>    Properties:</a:t>
            </a:r>
          </a:p>
          <a:p>
            <a:r>
              <a:rPr lang="en-US" dirty="0"/>
              <a:t>      </a:t>
            </a:r>
            <a:r>
              <a:rPr lang="en-US" dirty="0" err="1"/>
              <a:t>AssumeRolePolicyDocument</a:t>
            </a:r>
            <a:r>
              <a:rPr lang="en-US" dirty="0"/>
              <a:t>:</a:t>
            </a:r>
          </a:p>
          <a:p>
            <a:r>
              <a:rPr lang="en-US" dirty="0"/>
              <a:t>        Version: "2012-10-17"</a:t>
            </a:r>
          </a:p>
          <a:p>
            <a:r>
              <a:rPr lang="en-US" dirty="0"/>
              <a:t>        Statement:</a:t>
            </a:r>
          </a:p>
          <a:p>
            <a:r>
              <a:rPr lang="en-US" dirty="0"/>
              <a:t>          -</a:t>
            </a:r>
          </a:p>
          <a:p>
            <a:r>
              <a:rPr lang="en-US" dirty="0"/>
              <a:t>            Effect: "Allow"</a:t>
            </a:r>
          </a:p>
          <a:p>
            <a:r>
              <a:rPr lang="en-US" dirty="0"/>
              <a:t>            Principal:</a:t>
            </a:r>
          </a:p>
          <a:p>
            <a:r>
              <a:rPr lang="en-US" dirty="0"/>
              <a:t>              Service:</a:t>
            </a:r>
          </a:p>
          <a:p>
            <a:r>
              <a:rPr lang="en-US" dirty="0"/>
              <a:t>                - "glue.amazonaws.com"</a:t>
            </a:r>
          </a:p>
          <a:p>
            <a:r>
              <a:rPr lang="en-US" dirty="0"/>
              <a:t>            Action:</a:t>
            </a:r>
          </a:p>
          <a:p>
            <a:r>
              <a:rPr lang="en-US" dirty="0"/>
              <a:t>              - "</a:t>
            </a:r>
            <a:r>
              <a:rPr lang="en-US" dirty="0" err="1"/>
              <a:t>sts:AssumeRole</a:t>
            </a:r>
            <a:r>
              <a:rPr lang="en-US" dirty="0"/>
              <a:t>"</a:t>
            </a:r>
          </a:p>
          <a:p>
            <a:r>
              <a:rPr lang="en-US" dirty="0"/>
              <a:t>      Path: "/"</a:t>
            </a:r>
          </a:p>
          <a:p>
            <a:r>
              <a:rPr lang="en-US" dirty="0"/>
              <a:t>      Policies:</a:t>
            </a:r>
          </a:p>
          <a:p>
            <a:r>
              <a:rPr lang="en-US" dirty="0"/>
              <a:t>        -</a:t>
            </a:r>
          </a:p>
          <a:p>
            <a:r>
              <a:rPr lang="en-US" dirty="0"/>
              <a:t>          </a:t>
            </a:r>
            <a:r>
              <a:rPr lang="en-US" dirty="0" err="1"/>
              <a:t>PolicyName</a:t>
            </a:r>
            <a:r>
              <a:rPr lang="en-US" dirty="0"/>
              <a:t>: "root"</a:t>
            </a:r>
          </a:p>
          <a:p>
            <a:r>
              <a:rPr lang="en-US" dirty="0"/>
              <a:t>          </a:t>
            </a:r>
            <a:r>
              <a:rPr lang="en-US" dirty="0" err="1"/>
              <a:t>PolicyDocument</a:t>
            </a:r>
            <a:r>
              <a:rPr lang="en-US" dirty="0"/>
              <a:t>:</a:t>
            </a:r>
          </a:p>
          <a:p>
            <a:r>
              <a:rPr lang="en-US" dirty="0"/>
              <a:t>            Version: "2012-10-17"</a:t>
            </a:r>
          </a:p>
          <a:p>
            <a:r>
              <a:rPr lang="en-US" dirty="0"/>
              <a:t>            Statement:</a:t>
            </a:r>
          </a:p>
          <a:p>
            <a:r>
              <a:rPr lang="en-US" dirty="0"/>
              <a:t>              -</a:t>
            </a:r>
          </a:p>
          <a:p>
            <a:r>
              <a:rPr lang="en-US" dirty="0"/>
              <a:t>                Effect: "Allow"</a:t>
            </a:r>
          </a:p>
          <a:p>
            <a:r>
              <a:rPr lang="en-US" dirty="0"/>
              <a:t>                Action: "*"</a:t>
            </a:r>
          </a:p>
          <a:p>
            <a:r>
              <a:rPr lang="en-US" dirty="0"/>
              <a:t>                Resource: "*"</a:t>
            </a:r>
          </a:p>
          <a:p>
            <a:r>
              <a:rPr lang="en-US" dirty="0"/>
              <a:t> </a:t>
            </a:r>
          </a:p>
          <a:p>
            <a:r>
              <a:rPr lang="en-US" dirty="0"/>
              <a:t>  </a:t>
            </a:r>
            <a:r>
              <a:rPr lang="en-US" dirty="0" err="1"/>
              <a:t>MyJob</a:t>
            </a:r>
            <a:r>
              <a:rPr lang="en-US" dirty="0"/>
              <a:t>:</a:t>
            </a:r>
          </a:p>
          <a:p>
            <a:r>
              <a:rPr lang="en-US" dirty="0"/>
              <a:t>    Type: AWS::Glue::Job</a:t>
            </a:r>
          </a:p>
          <a:p>
            <a:r>
              <a:rPr lang="en-US" dirty="0"/>
              <a:t>    Properties:</a:t>
            </a:r>
          </a:p>
          <a:p>
            <a:r>
              <a:rPr lang="en-US" dirty="0"/>
              <a:t>      Command:</a:t>
            </a:r>
          </a:p>
          <a:p>
            <a:r>
              <a:rPr lang="en-US" dirty="0"/>
              <a:t>        Name: </a:t>
            </a:r>
            <a:r>
              <a:rPr lang="en-US" dirty="0" err="1"/>
              <a:t>glueetl</a:t>
            </a:r>
            <a:endParaRPr lang="en-US" dirty="0"/>
          </a:p>
          <a:p>
            <a:r>
              <a:rPr lang="en-US" dirty="0"/>
              <a:t>        </a:t>
            </a:r>
            <a:r>
              <a:rPr lang="en-US" dirty="0" err="1"/>
              <a:t>ScriptLocation</a:t>
            </a:r>
            <a:r>
              <a:rPr lang="en-US" dirty="0"/>
              <a:t>: "s3://</a:t>
            </a:r>
            <a:r>
              <a:rPr lang="en-US" dirty="0" err="1"/>
              <a:t>aws</a:t>
            </a:r>
            <a:r>
              <a:rPr lang="en-US" dirty="0"/>
              <a:t>-glue-scripts//prod-job1"</a:t>
            </a:r>
          </a:p>
          <a:p>
            <a:r>
              <a:rPr lang="en-US" dirty="0"/>
              <a:t>      </a:t>
            </a:r>
            <a:r>
              <a:rPr lang="en-US" dirty="0" err="1"/>
              <a:t>DefaultArguments</a:t>
            </a:r>
            <a:r>
              <a:rPr lang="en-US" dirty="0"/>
              <a:t>:</a:t>
            </a:r>
          </a:p>
          <a:p>
            <a:r>
              <a:rPr lang="en-US" dirty="0"/>
              <a:t>        "--continuation-option": continuation-enabled</a:t>
            </a:r>
          </a:p>
          <a:p>
            <a:r>
              <a:rPr lang="en-US" dirty="0"/>
              <a:t>      </a:t>
            </a:r>
            <a:r>
              <a:rPr lang="en-US" dirty="0" err="1"/>
              <a:t>ExecutionProperty</a:t>
            </a:r>
            <a:r>
              <a:rPr lang="en-US" dirty="0"/>
              <a:t>:</a:t>
            </a:r>
          </a:p>
          <a:p>
            <a:r>
              <a:rPr lang="en-US" dirty="0"/>
              <a:t>        </a:t>
            </a:r>
            <a:r>
              <a:rPr lang="en-US" dirty="0" err="1"/>
              <a:t>MaxConcurrentRuns</a:t>
            </a:r>
            <a:r>
              <a:rPr lang="en-US" dirty="0"/>
              <a:t>: 2</a:t>
            </a:r>
          </a:p>
          <a:p>
            <a:r>
              <a:rPr lang="en-US" dirty="0"/>
              <a:t>      </a:t>
            </a:r>
            <a:r>
              <a:rPr lang="en-US" dirty="0" err="1"/>
              <a:t>MaxRetries</a:t>
            </a:r>
            <a:r>
              <a:rPr lang="en-US" dirty="0"/>
              <a:t>: 0</a:t>
            </a:r>
          </a:p>
          <a:p>
            <a:r>
              <a:rPr lang="en-US" dirty="0"/>
              <a:t>      Name: cf-job1</a:t>
            </a:r>
          </a:p>
          <a:p>
            <a:r>
              <a:rPr lang="en-US" dirty="0"/>
              <a:t>      Role: !Ref </a:t>
            </a:r>
            <a:r>
              <a:rPr lang="en-US" dirty="0" err="1"/>
              <a:t>MyJobRole</a:t>
            </a:r>
            <a:endParaRPr lang="en-US" dirty="0"/>
          </a:p>
        </p:txBody>
      </p:sp>
    </p:spTree>
    <p:extLst>
      <p:ext uri="{BB962C8B-B14F-4D97-AF65-F5344CB8AC3E}">
        <p14:creationId xmlns:p14="http://schemas.microsoft.com/office/powerpoint/2010/main" val="329855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1.25E-6 3.7037E-6 L 0.00208 -0.83473 " pathEditMode="relative" rAng="0" ptsTypes="AA">
                                      <p:cBhvr>
                                        <p:cTn id="6" dur="2000" fill="hold"/>
                                        <p:tgtEl>
                                          <p:spTgt spid="2"/>
                                        </p:tgtEl>
                                        <p:attrNameLst>
                                          <p:attrName>ppt_x</p:attrName>
                                          <p:attrName>ppt_y</p:attrName>
                                        </p:attrNameLst>
                                      </p:cBhvr>
                                      <p:rCtr x="104" y="-4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A9B580-5D10-40B9-AD67-C25085B903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79B03182-E6AD-4932-8A20-2AEE977A44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89BF1F-AFE1-4AEF-97AE-434008E13EB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1A4D6646-9C6C-4FC0-AD50-8C49A6718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19" y="1949661"/>
            <a:ext cx="10115550" cy="4610100"/>
          </a:xfrm>
          <a:prstGeom prst="rect">
            <a:avLst/>
          </a:prstGeom>
        </p:spPr>
      </p:pic>
    </p:spTree>
    <p:extLst>
      <p:ext uri="{BB962C8B-B14F-4D97-AF65-F5344CB8AC3E}">
        <p14:creationId xmlns:p14="http://schemas.microsoft.com/office/powerpoint/2010/main" val="36466583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 data set</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6" name="Content Placeholder 5">
            <a:extLst>
              <a:ext uri="{FF2B5EF4-FFF2-40B4-BE49-F238E27FC236}">
                <a16:creationId xmlns:a16="http://schemas.microsoft.com/office/drawing/2014/main" id="{1CB49B38-B3EE-4001-AFF7-A4317AE0CB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0784" y="2182279"/>
            <a:ext cx="7897476" cy="2436357"/>
          </a:xfrm>
          <a:ln>
            <a:solidFill>
              <a:schemeClr val="tx1"/>
            </a:solidFill>
          </a:ln>
        </p:spPr>
      </p:pic>
      <p:sp>
        <p:nvSpPr>
          <p:cNvPr id="17" name="Oval 16">
            <a:extLst>
              <a:ext uri="{FF2B5EF4-FFF2-40B4-BE49-F238E27FC236}">
                <a16:creationId xmlns:a16="http://schemas.microsoft.com/office/drawing/2014/main" id="{2A573762-B986-4B12-9097-72D572686848}"/>
              </a:ext>
            </a:extLst>
          </p:cNvPr>
          <p:cNvSpPr/>
          <p:nvPr/>
        </p:nvSpPr>
        <p:spPr>
          <a:xfrm>
            <a:off x="5130800" y="3465575"/>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ABE00CE-D3CF-4839-97E5-5984B87D04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9425" y="1520495"/>
            <a:ext cx="6559420" cy="5098258"/>
          </a:xfrm>
          <a:ln>
            <a:solidFill>
              <a:schemeClr val="tx1"/>
            </a:solidFill>
          </a:ln>
        </p:spPr>
      </p:pic>
      <p:sp>
        <p:nvSpPr>
          <p:cNvPr id="12" name="Oval 11">
            <a:extLst>
              <a:ext uri="{FF2B5EF4-FFF2-40B4-BE49-F238E27FC236}">
                <a16:creationId xmlns:a16="http://schemas.microsoft.com/office/drawing/2014/main" id="{5F486511-02AC-4AA3-8857-8E81288F9DCA}"/>
              </a:ext>
            </a:extLst>
          </p:cNvPr>
          <p:cNvSpPr/>
          <p:nvPr/>
        </p:nvSpPr>
        <p:spPr>
          <a:xfrm>
            <a:off x="8252373" y="6229903"/>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467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C4BB68AC-34D0-44C0-858D-12594DBB62E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438871" y="2258851"/>
            <a:ext cx="4834286" cy="3409445"/>
          </a:xfrm>
          <a:ln>
            <a:solidFill>
              <a:schemeClr val="tx1"/>
            </a:solidFill>
          </a:ln>
        </p:spPr>
      </p:pic>
      <p:sp>
        <p:nvSpPr>
          <p:cNvPr id="12" name="Oval 11">
            <a:extLst>
              <a:ext uri="{FF2B5EF4-FFF2-40B4-BE49-F238E27FC236}">
                <a16:creationId xmlns:a16="http://schemas.microsoft.com/office/drawing/2014/main" id="{8BD934A6-A801-4E72-826F-E480AD6F7870}"/>
              </a:ext>
            </a:extLst>
          </p:cNvPr>
          <p:cNvSpPr/>
          <p:nvPr/>
        </p:nvSpPr>
        <p:spPr>
          <a:xfrm>
            <a:off x="4308589" y="3721608"/>
            <a:ext cx="3645337" cy="15345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850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07392" y="2614218"/>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3553696" y="3939224"/>
            <a:ext cx="2990635" cy="118504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4591</TotalTime>
  <Words>3766</Words>
  <Application>Microsoft Office PowerPoint</Application>
  <PresentationFormat>Widescreen</PresentationFormat>
  <Paragraphs>697</Paragraphs>
  <Slides>116</Slides>
  <Notes>32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116</vt:i4>
      </vt:variant>
    </vt:vector>
  </HeadingPairs>
  <TitlesOfParts>
    <vt:vector size="128" baseType="lpstr">
      <vt:lpstr>MS Mincho</vt:lpstr>
      <vt:lpstr>Abadi</vt:lpstr>
      <vt:lpstr>Arabic Typesetting</vt:lpstr>
      <vt:lpstr>Arial</vt:lpstr>
      <vt:lpstr>Calibri</vt:lpstr>
      <vt:lpstr>Lucida Console</vt:lpstr>
      <vt:lpstr>Rockwell</vt:lpstr>
      <vt:lpstr>Rockwell Condensed</vt:lpstr>
      <vt:lpstr>Rockwell Extra Bold</vt:lpstr>
      <vt:lpstr>Simplified Arabic Fixed</vt:lpstr>
      <vt:lpstr>Wingdings</vt: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Zhang, James</cp:lastModifiedBy>
  <cp:revision>307</cp:revision>
  <dcterms:created xsi:type="dcterms:W3CDTF">2018-07-27T13:09:52Z</dcterms:created>
  <dcterms:modified xsi:type="dcterms:W3CDTF">2018-08-21T21:00:45Z</dcterms:modified>
</cp:coreProperties>
</file>